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4"/>
  </p:sldMasterIdLst>
  <p:notesMasterIdLst>
    <p:notesMasterId r:id="rId15"/>
  </p:notesMasterIdLst>
  <p:handoutMasterIdLst>
    <p:handoutMasterId r:id="rId16"/>
  </p:handoutMasterIdLst>
  <p:sldIdLst>
    <p:sldId id="274" r:id="rId5"/>
    <p:sldId id="264" r:id="rId6"/>
    <p:sldId id="265" r:id="rId7"/>
    <p:sldId id="266" r:id="rId8"/>
    <p:sldId id="267" r:id="rId9"/>
    <p:sldId id="268" r:id="rId10"/>
    <p:sldId id="269" r:id="rId11"/>
    <p:sldId id="270" r:id="rId12"/>
    <p:sldId id="271" r:id="rId13"/>
    <p:sldId id="272" r:id="rId14"/>
  </p:sldIdLst>
  <p:sldSz cx="12188825" cy="6858000"/>
  <p:notesSz cx="6888163" cy="10018713"/>
  <p:defaultTextStyle>
    <a:defPPr rtl="0">
      <a:defRPr lang="sl-SI"/>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howGuides="1">
      <p:cViewPr varScale="1">
        <p:scale>
          <a:sx n="89" d="100"/>
          <a:sy n="89" d="100"/>
        </p:scale>
        <p:origin x="466" y="72"/>
      </p:cViewPr>
      <p:guideLst>
        <p:guide pos="3839"/>
        <p:guide orient="horz" pos="2160"/>
      </p:guideLst>
    </p:cSldViewPr>
  </p:slideViewPr>
  <p:notesTextViewPr>
    <p:cViewPr>
      <p:scale>
        <a:sx n="1" d="1"/>
        <a:sy n="1" d="1"/>
      </p:scale>
      <p:origin x="0" y="0"/>
    </p:cViewPr>
  </p:notesTextViewPr>
  <p:notesViewPr>
    <p:cSldViewPr>
      <p:cViewPr varScale="1">
        <p:scale>
          <a:sx n="90" d="100"/>
          <a:sy n="90" d="100"/>
        </p:scale>
        <p:origin x="3774" y="96"/>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84871" cy="500936"/>
          </a:xfrm>
          <a:prstGeom prst="rect">
            <a:avLst/>
          </a:prstGeom>
        </p:spPr>
        <p:txBody>
          <a:bodyPr vert="horz" lIns="96606" tIns="48303" rIns="96606" bIns="48303" rtlCol="0"/>
          <a:lstStyle>
            <a:lvl1pPr algn="l" rtl="0">
              <a:defRPr sz="1300"/>
            </a:lvl1pPr>
          </a:lstStyle>
          <a:p>
            <a:pPr rtl="0"/>
            <a:endParaRPr lang="sl-SI" dirty="0">
              <a:solidFill>
                <a:schemeClr val="tx2"/>
              </a:solidFill>
            </a:endParaRPr>
          </a:p>
        </p:txBody>
      </p:sp>
      <p:sp>
        <p:nvSpPr>
          <p:cNvPr id="3" name="Označba mesta datuma 2"/>
          <p:cNvSpPr>
            <a:spLocks noGrp="1"/>
          </p:cNvSpPr>
          <p:nvPr>
            <p:ph type="dt" sz="quarter" idx="1"/>
          </p:nvPr>
        </p:nvSpPr>
        <p:spPr>
          <a:xfrm>
            <a:off x="3901698" y="0"/>
            <a:ext cx="2984871" cy="500936"/>
          </a:xfrm>
          <a:prstGeom prst="rect">
            <a:avLst/>
          </a:prstGeom>
        </p:spPr>
        <p:txBody>
          <a:bodyPr vert="horz" lIns="96606" tIns="48303" rIns="96606" bIns="48303" rtlCol="0"/>
          <a:lstStyle>
            <a:lvl1pPr algn="l" rtl="0">
              <a:defRPr sz="1300"/>
            </a:lvl1pPr>
          </a:lstStyle>
          <a:p>
            <a:pPr algn="r" rtl="0"/>
            <a:fld id="{B8D5E76A-13CE-4C70-827C-CBE96DCBB278}" type="datetime1">
              <a:rPr lang="sl-SI" smtClean="0">
                <a:solidFill>
                  <a:schemeClr val="tx2"/>
                </a:solidFill>
              </a:rPr>
              <a:pPr algn="r" rtl="0"/>
              <a:t>15.09.2023</a:t>
            </a:fld>
            <a:endParaRPr lang="sl-SI" dirty="0">
              <a:solidFill>
                <a:schemeClr val="tx2"/>
              </a:solidFill>
            </a:endParaRPr>
          </a:p>
        </p:txBody>
      </p:sp>
      <p:sp>
        <p:nvSpPr>
          <p:cNvPr id="4" name="Označba mesta noge 3"/>
          <p:cNvSpPr>
            <a:spLocks noGrp="1"/>
          </p:cNvSpPr>
          <p:nvPr>
            <p:ph type="ftr" sz="quarter" idx="2"/>
          </p:nvPr>
        </p:nvSpPr>
        <p:spPr>
          <a:xfrm>
            <a:off x="0" y="9516038"/>
            <a:ext cx="2984871" cy="500936"/>
          </a:xfrm>
          <a:prstGeom prst="rect">
            <a:avLst/>
          </a:prstGeom>
        </p:spPr>
        <p:txBody>
          <a:bodyPr vert="horz" lIns="96606" tIns="48303" rIns="96606" bIns="48303" rtlCol="0" anchor="b"/>
          <a:lstStyle>
            <a:lvl1pPr algn="l" rtl="0">
              <a:defRPr sz="1300"/>
            </a:lvl1pPr>
          </a:lstStyle>
          <a:p>
            <a:pPr rtl="0"/>
            <a:r>
              <a:rPr lang="sl-SI" smtClean="0">
                <a:solidFill>
                  <a:schemeClr val="tx2"/>
                </a:solidFill>
              </a:rPr>
              <a:t>BZ 2021/22</a:t>
            </a:r>
            <a:endParaRPr lang="sl-SI" dirty="0">
              <a:solidFill>
                <a:schemeClr val="tx2"/>
              </a:solidFill>
            </a:endParaRPr>
          </a:p>
        </p:txBody>
      </p:sp>
      <p:sp>
        <p:nvSpPr>
          <p:cNvPr id="5" name="Označba mesta za številko diapozitiva 4"/>
          <p:cNvSpPr>
            <a:spLocks noGrp="1"/>
          </p:cNvSpPr>
          <p:nvPr>
            <p:ph type="sldNum" sz="quarter" idx="3"/>
          </p:nvPr>
        </p:nvSpPr>
        <p:spPr>
          <a:xfrm>
            <a:off x="3901698" y="9516038"/>
            <a:ext cx="2984871" cy="500936"/>
          </a:xfrm>
          <a:prstGeom prst="rect">
            <a:avLst/>
          </a:prstGeom>
        </p:spPr>
        <p:txBody>
          <a:bodyPr vert="horz" lIns="96606" tIns="48303" rIns="96606" bIns="48303" rtlCol="0" anchor="b"/>
          <a:lstStyle>
            <a:lvl1pPr algn="l" rtl="0">
              <a:defRPr sz="1300"/>
            </a:lvl1pPr>
          </a:lstStyle>
          <a:p>
            <a:pPr algn="r" rtl="0"/>
            <a:fld id="{CFD77566-CD65-4859-9FA1-43956DC85B8C}" type="slidenum">
              <a:rPr lang="sl-SI" smtClean="0">
                <a:solidFill>
                  <a:schemeClr val="tx2"/>
                </a:solidFill>
              </a:rPr>
              <a:pPr algn="r" rtl="0"/>
              <a:t>‹#›</a:t>
            </a:fld>
            <a:endParaRPr lang="sl-SI"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84871" cy="500936"/>
          </a:xfrm>
          <a:prstGeom prst="rect">
            <a:avLst/>
          </a:prstGeom>
        </p:spPr>
        <p:txBody>
          <a:bodyPr vert="horz" lIns="96606" tIns="48303" rIns="96606" bIns="48303" rtlCol="0"/>
          <a:lstStyle>
            <a:lvl1pPr algn="l" rtl="0">
              <a:defRPr sz="1300">
                <a:solidFill>
                  <a:schemeClr val="tx2"/>
                </a:solidFill>
              </a:defRPr>
            </a:lvl1pPr>
          </a:lstStyle>
          <a:p>
            <a:pPr rtl="0"/>
            <a:endParaRPr lang="sl-SI" noProof="0" dirty="0"/>
          </a:p>
        </p:txBody>
      </p:sp>
      <p:sp>
        <p:nvSpPr>
          <p:cNvPr id="3" name="Označba mesta datuma 2"/>
          <p:cNvSpPr>
            <a:spLocks noGrp="1"/>
          </p:cNvSpPr>
          <p:nvPr>
            <p:ph type="dt" idx="1"/>
          </p:nvPr>
        </p:nvSpPr>
        <p:spPr>
          <a:xfrm>
            <a:off x="3901698" y="0"/>
            <a:ext cx="2984871" cy="500936"/>
          </a:xfrm>
          <a:prstGeom prst="rect">
            <a:avLst/>
          </a:prstGeom>
        </p:spPr>
        <p:txBody>
          <a:bodyPr vert="horz" lIns="96606" tIns="48303" rIns="96606" bIns="48303" rtlCol="0"/>
          <a:lstStyle>
            <a:lvl1pPr algn="r" rtl="0">
              <a:defRPr sz="1300">
                <a:solidFill>
                  <a:schemeClr val="tx2"/>
                </a:solidFill>
              </a:defRPr>
            </a:lvl1pPr>
          </a:lstStyle>
          <a:p>
            <a:fld id="{8C0CE481-4143-40CC-9C75-957D0B4011B2}" type="datetime1">
              <a:rPr lang="sl-SI" smtClean="0"/>
              <a:pPr/>
              <a:t>15.09.2023</a:t>
            </a:fld>
            <a:endParaRPr lang="sl-SI" dirty="0"/>
          </a:p>
        </p:txBody>
      </p:sp>
      <p:sp>
        <p:nvSpPr>
          <p:cNvPr id="4" name="Označba mesta za sliko diapozitiva 3"/>
          <p:cNvSpPr>
            <a:spLocks noGrp="1" noRot="1" noChangeAspect="1"/>
          </p:cNvSpPr>
          <p:nvPr>
            <p:ph type="sldImg" idx="2"/>
          </p:nvPr>
        </p:nvSpPr>
        <p:spPr>
          <a:xfrm>
            <a:off x="106363" y="750888"/>
            <a:ext cx="6675437" cy="3757612"/>
          </a:xfrm>
          <a:prstGeom prst="rect">
            <a:avLst/>
          </a:prstGeom>
          <a:noFill/>
          <a:ln w="12700">
            <a:solidFill>
              <a:prstClr val="black"/>
            </a:solidFill>
          </a:ln>
        </p:spPr>
        <p:txBody>
          <a:bodyPr vert="horz" lIns="96606" tIns="48303" rIns="96606" bIns="48303" rtlCol="0" anchor="ctr"/>
          <a:lstStyle/>
          <a:p>
            <a:pPr rtl="0"/>
            <a:endParaRPr lang="sl-SI" noProof="0" dirty="0"/>
          </a:p>
        </p:txBody>
      </p:sp>
      <p:sp>
        <p:nvSpPr>
          <p:cNvPr id="5" name="Označba mesta opomb 4"/>
          <p:cNvSpPr>
            <a:spLocks noGrp="1"/>
          </p:cNvSpPr>
          <p:nvPr>
            <p:ph type="body" sz="quarter" idx="3"/>
          </p:nvPr>
        </p:nvSpPr>
        <p:spPr>
          <a:xfrm>
            <a:off x="688817" y="4758889"/>
            <a:ext cx="5510530" cy="4508421"/>
          </a:xfrm>
          <a:prstGeom prst="rect">
            <a:avLst/>
          </a:prstGeom>
        </p:spPr>
        <p:txBody>
          <a:bodyPr vert="horz" lIns="96606" tIns="48303" rIns="96606" bIns="48303" rtlCol="0"/>
          <a:lstStyle/>
          <a:p>
            <a:pPr lvl="0" rtl="0"/>
            <a:r>
              <a:rPr lang="sl-SI" noProof="0" dirty="0" smtClean="0"/>
              <a:t>Uredite sloge besedila matrice</a:t>
            </a:r>
          </a:p>
          <a:p>
            <a:pPr lvl="1" rtl="0"/>
            <a:r>
              <a:rPr lang="sl-SI" noProof="0" dirty="0" smtClean="0"/>
              <a:t>Druga raven</a:t>
            </a:r>
          </a:p>
          <a:p>
            <a:pPr lvl="2" rtl="0"/>
            <a:r>
              <a:rPr lang="sl-SI" noProof="0" dirty="0" smtClean="0"/>
              <a:t>Tretja raven</a:t>
            </a:r>
          </a:p>
          <a:p>
            <a:pPr lvl="3" rtl="0"/>
            <a:r>
              <a:rPr lang="sl-SI" noProof="0" dirty="0" smtClean="0"/>
              <a:t>Četrta raven</a:t>
            </a:r>
          </a:p>
          <a:p>
            <a:pPr lvl="4" rtl="0"/>
            <a:r>
              <a:rPr lang="sl-SI" noProof="0" dirty="0" smtClean="0"/>
              <a:t>Peta raven</a:t>
            </a:r>
            <a:endParaRPr lang="sl-SI" noProof="0" dirty="0"/>
          </a:p>
        </p:txBody>
      </p:sp>
      <p:sp>
        <p:nvSpPr>
          <p:cNvPr id="6" name="Označba mesta noge 5"/>
          <p:cNvSpPr>
            <a:spLocks noGrp="1"/>
          </p:cNvSpPr>
          <p:nvPr>
            <p:ph type="ftr" sz="quarter" idx="4"/>
          </p:nvPr>
        </p:nvSpPr>
        <p:spPr>
          <a:xfrm>
            <a:off x="0" y="9516038"/>
            <a:ext cx="2984871" cy="500936"/>
          </a:xfrm>
          <a:prstGeom prst="rect">
            <a:avLst/>
          </a:prstGeom>
        </p:spPr>
        <p:txBody>
          <a:bodyPr vert="horz" lIns="96606" tIns="48303" rIns="96606" bIns="48303" rtlCol="0" anchor="b"/>
          <a:lstStyle>
            <a:lvl1pPr algn="l" rtl="0">
              <a:defRPr sz="1300">
                <a:solidFill>
                  <a:schemeClr val="tx2"/>
                </a:solidFill>
              </a:defRPr>
            </a:lvl1pPr>
          </a:lstStyle>
          <a:p>
            <a:pPr rtl="0"/>
            <a:r>
              <a:rPr lang="sl-SI" noProof="0" smtClean="0"/>
              <a:t>BZ 2021/22</a:t>
            </a:r>
            <a:endParaRPr lang="sl-SI" noProof="0" dirty="0"/>
          </a:p>
        </p:txBody>
      </p:sp>
      <p:sp>
        <p:nvSpPr>
          <p:cNvPr id="7" name="Označba mesta številke diapozitiva 6"/>
          <p:cNvSpPr>
            <a:spLocks noGrp="1"/>
          </p:cNvSpPr>
          <p:nvPr>
            <p:ph type="sldNum" sz="quarter" idx="5"/>
          </p:nvPr>
        </p:nvSpPr>
        <p:spPr>
          <a:xfrm>
            <a:off x="3901698" y="9516038"/>
            <a:ext cx="2984871" cy="500936"/>
          </a:xfrm>
          <a:prstGeom prst="rect">
            <a:avLst/>
          </a:prstGeom>
        </p:spPr>
        <p:txBody>
          <a:bodyPr vert="horz" lIns="96606" tIns="48303" rIns="96606" bIns="48303" rtlCol="0" anchor="b"/>
          <a:lstStyle>
            <a:lvl1pPr algn="r" rtl="0">
              <a:defRPr sz="1300">
                <a:solidFill>
                  <a:schemeClr val="tx2"/>
                </a:solidFill>
              </a:defRPr>
            </a:lvl1pPr>
          </a:lstStyle>
          <a:p>
            <a:fld id="{B8796F01-7154-41E0-B48B-A6921757531A}" type="slidenum">
              <a:rPr lang="sl-SI" smtClean="0"/>
              <a:pPr/>
              <a:t>‹#›</a:t>
            </a:fld>
            <a:endParaRPr lang="sl-SI"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hf hdr="0" dt="0"/>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B8796F01-7154-41E0-B48B-A6921757531A}" type="slidenum">
              <a:rPr lang="sl-SI" smtClean="0"/>
              <a:pPr/>
              <a:t>1</a:t>
            </a:fld>
            <a:endParaRPr lang="sl-SI" dirty="0"/>
          </a:p>
        </p:txBody>
      </p:sp>
      <p:sp>
        <p:nvSpPr>
          <p:cNvPr id="5" name="Označba mesta noge 4"/>
          <p:cNvSpPr>
            <a:spLocks noGrp="1"/>
          </p:cNvSpPr>
          <p:nvPr>
            <p:ph type="ftr" sz="quarter" idx="11"/>
          </p:nvPr>
        </p:nvSpPr>
        <p:spPr/>
        <p:txBody>
          <a:bodyPr/>
          <a:lstStyle/>
          <a:p>
            <a:pPr rtl="0"/>
            <a:r>
              <a:rPr lang="sl-SI" noProof="0" smtClean="0"/>
              <a:t>BZ 2021/22</a:t>
            </a:r>
            <a:endParaRPr lang="sl-SI" noProof="0" dirty="0"/>
          </a:p>
        </p:txBody>
      </p:sp>
    </p:spTree>
    <p:extLst>
      <p:ext uri="{BB962C8B-B14F-4D97-AF65-F5344CB8AC3E}">
        <p14:creationId xmlns:p14="http://schemas.microsoft.com/office/powerpoint/2010/main" val="679929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B8796F01-7154-41E0-B48B-A6921757531A}" type="slidenum">
              <a:rPr lang="sl-SI" smtClean="0"/>
              <a:pPr/>
              <a:t>2</a:t>
            </a:fld>
            <a:endParaRPr lang="sl-SI" dirty="0"/>
          </a:p>
        </p:txBody>
      </p:sp>
      <p:sp>
        <p:nvSpPr>
          <p:cNvPr id="5" name="Označba mesta noge 4"/>
          <p:cNvSpPr>
            <a:spLocks noGrp="1"/>
          </p:cNvSpPr>
          <p:nvPr>
            <p:ph type="ftr" sz="quarter" idx="11"/>
          </p:nvPr>
        </p:nvSpPr>
        <p:spPr/>
        <p:txBody>
          <a:bodyPr/>
          <a:lstStyle/>
          <a:p>
            <a:pPr rtl="0"/>
            <a:r>
              <a:rPr lang="sl-SI" noProof="0" smtClean="0"/>
              <a:t>BZ 2021/22</a:t>
            </a:r>
            <a:endParaRPr lang="sl-SI" noProof="0" dirty="0"/>
          </a:p>
        </p:txBody>
      </p:sp>
    </p:spTree>
    <p:extLst>
      <p:ext uri="{BB962C8B-B14F-4D97-AF65-F5344CB8AC3E}">
        <p14:creationId xmlns:p14="http://schemas.microsoft.com/office/powerpoint/2010/main" val="709201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B8796F01-7154-41E0-B48B-A6921757531A}" type="slidenum">
              <a:rPr lang="sl-SI" smtClean="0"/>
              <a:pPr/>
              <a:t>3</a:t>
            </a:fld>
            <a:endParaRPr lang="sl-SI" dirty="0"/>
          </a:p>
        </p:txBody>
      </p:sp>
      <p:sp>
        <p:nvSpPr>
          <p:cNvPr id="5" name="Označba mesta noge 4"/>
          <p:cNvSpPr>
            <a:spLocks noGrp="1"/>
          </p:cNvSpPr>
          <p:nvPr>
            <p:ph type="ftr" sz="quarter" idx="11"/>
          </p:nvPr>
        </p:nvSpPr>
        <p:spPr/>
        <p:txBody>
          <a:bodyPr/>
          <a:lstStyle/>
          <a:p>
            <a:pPr rtl="0"/>
            <a:r>
              <a:rPr lang="sl-SI" noProof="0" smtClean="0"/>
              <a:t>BZ 2021/22</a:t>
            </a:r>
            <a:endParaRPr lang="sl-SI" noProof="0" dirty="0"/>
          </a:p>
        </p:txBody>
      </p:sp>
    </p:spTree>
    <p:extLst>
      <p:ext uri="{BB962C8B-B14F-4D97-AF65-F5344CB8AC3E}">
        <p14:creationId xmlns:p14="http://schemas.microsoft.com/office/powerpoint/2010/main" val="37180146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sl-SI" noProof="0" smtClean="0"/>
              <a:t>Uredite slog naslova matrice</a:t>
            </a:r>
            <a:endParaRPr lang="sl-SI" noProof="0" dirty="0"/>
          </a:p>
        </p:txBody>
      </p:sp>
      <p:sp>
        <p:nvSpPr>
          <p:cNvPr id="3" name="Podnaslov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sl-SI" noProof="0" smtClean="0"/>
              <a:t>Uredite slog podnaslova matrice</a:t>
            </a:r>
            <a:endParaRPr lang="sl-SI"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noProof="0" smtClean="0"/>
              <a:t>Uredite slog naslova matrice</a:t>
            </a:r>
            <a:endParaRPr lang="sl-SI" noProof="0" dirty="0"/>
          </a:p>
        </p:txBody>
      </p:sp>
      <p:sp>
        <p:nvSpPr>
          <p:cNvPr id="3" name="Označba mesta za navpično besedilo 2"/>
          <p:cNvSpPr>
            <a:spLocks noGrp="1"/>
          </p:cNvSpPr>
          <p:nvPr>
            <p:ph type="body" orient="vert" idx="1"/>
          </p:nvPr>
        </p:nvSpPr>
        <p:spPr/>
        <p:txBody>
          <a:bodyPr vert="eaVert" rtlCol="0"/>
          <a:lstStyle/>
          <a:p>
            <a:pPr lvl="0" rtl="0"/>
            <a:r>
              <a:rPr lang="sl-SI" noProof="0" smtClean="0"/>
              <a:t>Uredite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4" name="Označba mesta datuma 3"/>
          <p:cNvSpPr>
            <a:spLocks noGrp="1"/>
          </p:cNvSpPr>
          <p:nvPr>
            <p:ph type="dt" sz="half" idx="10"/>
          </p:nvPr>
        </p:nvSpPr>
        <p:spPr/>
        <p:txBody>
          <a:bodyPr rtlCol="0"/>
          <a:lstStyle>
            <a:lvl1pPr>
              <a:defRPr/>
            </a:lvl1pPr>
          </a:lstStyle>
          <a:p>
            <a:endParaRPr lang="sl-SI" dirty="0"/>
          </a:p>
        </p:txBody>
      </p:sp>
      <p:sp>
        <p:nvSpPr>
          <p:cNvPr id="5" name="Označba mesta noge 4"/>
          <p:cNvSpPr>
            <a:spLocks noGrp="1"/>
          </p:cNvSpPr>
          <p:nvPr>
            <p:ph type="ftr" sz="quarter" idx="11"/>
          </p:nvPr>
        </p:nvSpPr>
        <p:spPr/>
        <p:txBody>
          <a:bodyPr rtlCol="0"/>
          <a:lstStyle/>
          <a:p>
            <a:pPr rtl="0"/>
            <a:r>
              <a:rPr lang="sl-SI" noProof="0" smtClean="0"/>
              <a:t>BZ 2021/22</a:t>
            </a:r>
            <a:endParaRPr lang="sl-SI" noProof="0" dirty="0"/>
          </a:p>
        </p:txBody>
      </p:sp>
      <p:sp>
        <p:nvSpPr>
          <p:cNvPr id="6" name="Označba mesta številke diapozitiva 5"/>
          <p:cNvSpPr>
            <a:spLocks noGrp="1"/>
          </p:cNvSpPr>
          <p:nvPr>
            <p:ph type="sldNum" sz="quarter" idx="12"/>
          </p:nvPr>
        </p:nvSpPr>
        <p:spPr/>
        <p:txBody>
          <a:bodyPr rtlCol="0"/>
          <a:lstStyle/>
          <a:p>
            <a:pPr rtl="0"/>
            <a:fld id="{591C5AD9-787D-40FA-8A4D-16A055B9AF81}" type="slidenum">
              <a:rPr lang="sl-SI" noProof="0" smtClean="0"/>
              <a:t>‹#›</a:t>
            </a:fld>
            <a:endParaRPr lang="sl-SI"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en naslov in besedilo">
    <p:spTree>
      <p:nvGrpSpPr>
        <p:cNvPr id="1" name=""/>
        <p:cNvGrpSpPr/>
        <p:nvPr/>
      </p:nvGrpSpPr>
      <p:grpSpPr>
        <a:xfrm>
          <a:off x="0" y="0"/>
          <a:ext cx="0" cy="0"/>
          <a:chOff x="0" y="0"/>
          <a:chExt cx="0" cy="0"/>
        </a:xfrm>
      </p:grpSpPr>
      <p:sp>
        <p:nvSpPr>
          <p:cNvPr id="2" name="Navpičen naslov 1"/>
          <p:cNvSpPr>
            <a:spLocks noGrp="1"/>
          </p:cNvSpPr>
          <p:nvPr>
            <p:ph type="title" orient="vert"/>
          </p:nvPr>
        </p:nvSpPr>
        <p:spPr>
          <a:xfrm>
            <a:off x="9852633" y="274638"/>
            <a:ext cx="1422030" cy="5897561"/>
          </a:xfrm>
        </p:spPr>
        <p:txBody>
          <a:bodyPr vert="eaVert" rtlCol="0"/>
          <a:lstStyle/>
          <a:p>
            <a:pPr rtl="0"/>
            <a:r>
              <a:rPr lang="sl-SI" noProof="0" smtClean="0"/>
              <a:t>Uredite slog naslova matrice</a:t>
            </a:r>
            <a:endParaRPr lang="sl-SI" noProof="0" dirty="0"/>
          </a:p>
        </p:txBody>
      </p:sp>
      <p:sp>
        <p:nvSpPr>
          <p:cNvPr id="3" name="Označba mesta za navpično besedilo 2"/>
          <p:cNvSpPr>
            <a:spLocks noGrp="1"/>
          </p:cNvSpPr>
          <p:nvPr>
            <p:ph type="body" orient="vert" idx="1"/>
          </p:nvPr>
        </p:nvSpPr>
        <p:spPr>
          <a:xfrm>
            <a:off x="1117309" y="274638"/>
            <a:ext cx="8532178" cy="5897561"/>
          </a:xfrm>
        </p:spPr>
        <p:txBody>
          <a:bodyPr vert="eaVert" rtlCol="0"/>
          <a:lstStyle/>
          <a:p>
            <a:pPr lvl="0" rtl="0"/>
            <a:r>
              <a:rPr lang="sl-SI" noProof="0" smtClean="0"/>
              <a:t>Uredite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4" name="Označba mesta datuma 3"/>
          <p:cNvSpPr>
            <a:spLocks noGrp="1"/>
          </p:cNvSpPr>
          <p:nvPr>
            <p:ph type="dt" sz="half" idx="10"/>
          </p:nvPr>
        </p:nvSpPr>
        <p:spPr/>
        <p:txBody>
          <a:bodyPr rtlCol="0"/>
          <a:lstStyle>
            <a:lvl1pPr>
              <a:defRPr/>
            </a:lvl1pPr>
          </a:lstStyle>
          <a:p>
            <a:endParaRPr lang="sl-SI" dirty="0"/>
          </a:p>
        </p:txBody>
      </p:sp>
      <p:sp>
        <p:nvSpPr>
          <p:cNvPr id="5" name="Označba mesta noge 4"/>
          <p:cNvSpPr>
            <a:spLocks noGrp="1"/>
          </p:cNvSpPr>
          <p:nvPr>
            <p:ph type="ftr" sz="quarter" idx="11"/>
          </p:nvPr>
        </p:nvSpPr>
        <p:spPr/>
        <p:txBody>
          <a:bodyPr rtlCol="0"/>
          <a:lstStyle/>
          <a:p>
            <a:pPr rtl="0"/>
            <a:r>
              <a:rPr lang="sl-SI" noProof="0" smtClean="0"/>
              <a:t>BZ 2021/22</a:t>
            </a:r>
            <a:endParaRPr lang="sl-SI" noProof="0" dirty="0"/>
          </a:p>
        </p:txBody>
      </p:sp>
      <p:sp>
        <p:nvSpPr>
          <p:cNvPr id="6" name="Označba mesta številke diapozitiva 5"/>
          <p:cNvSpPr>
            <a:spLocks noGrp="1"/>
          </p:cNvSpPr>
          <p:nvPr>
            <p:ph type="sldNum" sz="quarter" idx="12"/>
          </p:nvPr>
        </p:nvSpPr>
        <p:spPr/>
        <p:txBody>
          <a:bodyPr rtlCol="0"/>
          <a:lstStyle/>
          <a:p>
            <a:pPr rtl="0"/>
            <a:fld id="{591C5AD9-787D-40FA-8A4D-16A055B9AF81}" type="slidenum">
              <a:rPr lang="sl-SI" noProof="0" smtClean="0"/>
              <a:t>‹#›</a:t>
            </a:fld>
            <a:endParaRPr lang="sl-SI"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lvl1pPr rtl="0">
              <a:defRPr/>
            </a:lvl1pPr>
          </a:lstStyle>
          <a:p>
            <a:pPr rtl="0"/>
            <a:r>
              <a:rPr lang="sl-SI" noProof="0" smtClean="0"/>
              <a:t>Uredite slog naslova matrice</a:t>
            </a:r>
            <a:endParaRPr lang="sl-SI" noProof="0" dirty="0"/>
          </a:p>
        </p:txBody>
      </p:sp>
      <p:sp>
        <p:nvSpPr>
          <p:cNvPr id="3" name="Označba mesta za vsebino 2"/>
          <p:cNvSpPr>
            <a:spLocks noGrp="1"/>
          </p:cNvSpPr>
          <p:nvPr>
            <p:ph idx="1"/>
          </p:nvPr>
        </p:nvSpPr>
        <p:spPr/>
        <p:txBody>
          <a:bodyPr rtlCol="0"/>
          <a:lstStyle>
            <a:lvl1pPr rtl="0">
              <a:defRPr/>
            </a:lvl1pPr>
            <a:lvl5pPr algn="l" rtl="0">
              <a:defRPr/>
            </a:lvl5pPr>
            <a:lvl6pPr algn="l" rtl="0">
              <a:defRPr/>
            </a:lvl6pPr>
            <a:lvl7pPr algn="l" rtl="0">
              <a:defRPr baseline="0"/>
            </a:lvl7pPr>
            <a:lvl8pPr algn="l" rtl="0">
              <a:defRPr baseline="0"/>
            </a:lvl8pPr>
            <a:lvl9pPr algn="l" rtl="0">
              <a:defRPr baseline="0"/>
            </a:lvl9pPr>
          </a:lstStyle>
          <a:p>
            <a:pPr lvl="0" rtl="0"/>
            <a:r>
              <a:rPr lang="sl-SI" noProof="0" smtClean="0"/>
              <a:t>Uredite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4" name="Označba mesta datuma 3"/>
          <p:cNvSpPr>
            <a:spLocks noGrp="1"/>
          </p:cNvSpPr>
          <p:nvPr>
            <p:ph type="dt" sz="half" idx="10"/>
          </p:nvPr>
        </p:nvSpPr>
        <p:spPr/>
        <p:txBody>
          <a:bodyPr rtlCol="0"/>
          <a:lstStyle>
            <a:lvl1pPr>
              <a:defRPr/>
            </a:lvl1pPr>
          </a:lstStyle>
          <a:p>
            <a:endParaRPr lang="sl-SI" dirty="0"/>
          </a:p>
        </p:txBody>
      </p:sp>
      <p:sp>
        <p:nvSpPr>
          <p:cNvPr id="5" name="Označba mesta noge 4"/>
          <p:cNvSpPr>
            <a:spLocks noGrp="1"/>
          </p:cNvSpPr>
          <p:nvPr>
            <p:ph type="ftr" sz="quarter" idx="11"/>
          </p:nvPr>
        </p:nvSpPr>
        <p:spPr/>
        <p:txBody>
          <a:bodyPr rtlCol="0"/>
          <a:lstStyle/>
          <a:p>
            <a:pPr rtl="0"/>
            <a:r>
              <a:rPr lang="sl-SI" noProof="0" smtClean="0"/>
              <a:t>BZ 2021/22</a:t>
            </a:r>
            <a:endParaRPr lang="sl-SI" noProof="0" dirty="0"/>
          </a:p>
        </p:txBody>
      </p:sp>
      <p:sp>
        <p:nvSpPr>
          <p:cNvPr id="6" name="Označba mesta številke diapozitiva 5"/>
          <p:cNvSpPr>
            <a:spLocks noGrp="1"/>
          </p:cNvSpPr>
          <p:nvPr>
            <p:ph type="sldNum" sz="quarter" idx="12"/>
          </p:nvPr>
        </p:nvSpPr>
        <p:spPr/>
        <p:txBody>
          <a:bodyPr rtlCol="0"/>
          <a:lstStyle/>
          <a:p>
            <a:pPr rtl="0"/>
            <a:fld id="{DA60BA0E-20D0-4E7C-B286-26C960A6788F}" type="slidenum">
              <a:rPr lang="sl-SI" noProof="0" smtClean="0"/>
              <a:t>‹#›</a:t>
            </a:fld>
            <a:endParaRPr lang="sl-SI"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812589" y="4445000"/>
            <a:ext cx="7008574" cy="1930400"/>
          </a:xfrm>
        </p:spPr>
        <p:txBody>
          <a:bodyPr rtlCol="0" anchor="t">
            <a:normAutofit/>
          </a:bodyPr>
          <a:lstStyle>
            <a:lvl1pPr algn="l" rtl="0">
              <a:defRPr sz="5400" b="0" cap="none" baseline="0"/>
            </a:lvl1pPr>
          </a:lstStyle>
          <a:p>
            <a:pPr rtl="0"/>
            <a:r>
              <a:rPr lang="sl-SI" noProof="0" smtClean="0"/>
              <a:t>Uredite slog naslova matrice</a:t>
            </a:r>
            <a:endParaRPr lang="sl-SI" noProof="0" dirty="0"/>
          </a:p>
        </p:txBody>
      </p:sp>
      <p:sp>
        <p:nvSpPr>
          <p:cNvPr id="3" name="Označba mesta besedila 2"/>
          <p:cNvSpPr>
            <a:spLocks noGrp="1"/>
          </p:cNvSpPr>
          <p:nvPr>
            <p:ph type="body" idx="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sl-SI" noProof="0" smtClean="0"/>
              <a:t>Uredite sloge besedila matrice</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noProof="0" smtClean="0"/>
              <a:t>Uredite slog naslova matrice</a:t>
            </a:r>
            <a:endParaRPr lang="sl-SI" noProof="0" dirty="0"/>
          </a:p>
        </p:txBody>
      </p:sp>
      <p:sp>
        <p:nvSpPr>
          <p:cNvPr id="3" name="Označba mesta za vsebino 2"/>
          <p:cNvSpPr>
            <a:spLocks noGrp="1"/>
          </p:cNvSpPr>
          <p:nvPr>
            <p:ph sz="half" idx="1"/>
          </p:nvPr>
        </p:nvSpPr>
        <p:spPr>
          <a:xfrm>
            <a:off x="111730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sl-SI" noProof="0" smtClean="0"/>
              <a:t>Uredite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4" name="Označba mesta vsebine 3"/>
          <p:cNvSpPr>
            <a:spLocks noGrp="1"/>
          </p:cNvSpPr>
          <p:nvPr>
            <p:ph sz="half" idx="2"/>
          </p:nvPr>
        </p:nvSpPr>
        <p:spPr>
          <a:xfrm>
            <a:off x="629755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sl-SI" noProof="0" smtClean="0"/>
              <a:t>Uredite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5" name="Označba mesta za datum 4"/>
          <p:cNvSpPr>
            <a:spLocks noGrp="1"/>
          </p:cNvSpPr>
          <p:nvPr>
            <p:ph type="dt" sz="half" idx="10"/>
          </p:nvPr>
        </p:nvSpPr>
        <p:spPr/>
        <p:txBody>
          <a:bodyPr rtlCol="0"/>
          <a:lstStyle>
            <a:lvl1pPr>
              <a:defRPr/>
            </a:lvl1pPr>
          </a:lstStyle>
          <a:p>
            <a:endParaRPr lang="sl-SI" dirty="0"/>
          </a:p>
        </p:txBody>
      </p:sp>
      <p:sp>
        <p:nvSpPr>
          <p:cNvPr id="6" name="Označba mesta noge 5"/>
          <p:cNvSpPr>
            <a:spLocks noGrp="1"/>
          </p:cNvSpPr>
          <p:nvPr>
            <p:ph type="ftr" sz="quarter" idx="11"/>
          </p:nvPr>
        </p:nvSpPr>
        <p:spPr/>
        <p:txBody>
          <a:bodyPr rtlCol="0"/>
          <a:lstStyle/>
          <a:p>
            <a:pPr rtl="0"/>
            <a:r>
              <a:rPr lang="sl-SI" noProof="0" smtClean="0"/>
              <a:t>BZ 2021/22</a:t>
            </a:r>
            <a:endParaRPr lang="sl-SI" noProof="0" dirty="0"/>
          </a:p>
        </p:txBody>
      </p:sp>
      <p:sp>
        <p:nvSpPr>
          <p:cNvPr id="7" name="Označba mesta številke diapozitiva 6"/>
          <p:cNvSpPr>
            <a:spLocks noGrp="1"/>
          </p:cNvSpPr>
          <p:nvPr>
            <p:ph type="sldNum" sz="quarter" idx="12"/>
          </p:nvPr>
        </p:nvSpPr>
        <p:spPr/>
        <p:txBody>
          <a:bodyPr rtlCol="0"/>
          <a:lstStyle/>
          <a:p>
            <a:pPr rtl="0"/>
            <a:fld id="{EB37DED6-D4C7-42EE-AB49-D2E39E64FDE4}" type="slidenum">
              <a:rPr lang="sl-SI" noProof="0" smtClean="0"/>
              <a:t>‹#›</a:t>
            </a:fld>
            <a:endParaRPr lang="sl-SI"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lvl1pPr algn="l" rtl="0">
              <a:defRPr/>
            </a:lvl1pPr>
          </a:lstStyle>
          <a:p>
            <a:pPr rtl="0"/>
            <a:r>
              <a:rPr lang="sl-SI" noProof="0" smtClean="0"/>
              <a:t>Uredite slog naslova matrice</a:t>
            </a:r>
            <a:endParaRPr lang="sl-SI" noProof="0" dirty="0"/>
          </a:p>
        </p:txBody>
      </p:sp>
      <p:sp>
        <p:nvSpPr>
          <p:cNvPr id="3" name="Označba mesta besedila 2"/>
          <p:cNvSpPr>
            <a:spLocks noGrp="1"/>
          </p:cNvSpPr>
          <p:nvPr>
            <p:ph type="body" idx="1"/>
          </p:nvPr>
        </p:nvSpPr>
        <p:spPr>
          <a:xfrm>
            <a:off x="112137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sl-SI" noProof="0" smtClean="0"/>
              <a:t>Uredite sloge besedila matrice</a:t>
            </a:r>
          </a:p>
        </p:txBody>
      </p:sp>
      <p:sp>
        <p:nvSpPr>
          <p:cNvPr id="4" name="Označba mesta vsebine 3"/>
          <p:cNvSpPr>
            <a:spLocks noGrp="1"/>
          </p:cNvSpPr>
          <p:nvPr>
            <p:ph sz="half" idx="2"/>
          </p:nvPr>
        </p:nvSpPr>
        <p:spPr>
          <a:xfrm>
            <a:off x="111730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sl-SI" noProof="0" smtClean="0"/>
              <a:t>Uredite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5" name="Označba mesta za besedilo 4"/>
          <p:cNvSpPr>
            <a:spLocks noGrp="1"/>
          </p:cNvSpPr>
          <p:nvPr>
            <p:ph type="body" sz="quarter" idx="3"/>
          </p:nvPr>
        </p:nvSpPr>
        <p:spPr>
          <a:xfrm>
            <a:off x="630162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sl-SI" noProof="0" smtClean="0"/>
              <a:t>Uredite sloge besedila matrice</a:t>
            </a:r>
          </a:p>
        </p:txBody>
      </p:sp>
      <p:sp>
        <p:nvSpPr>
          <p:cNvPr id="6" name="Označba mesta za vsebino 5"/>
          <p:cNvSpPr>
            <a:spLocks noGrp="1"/>
          </p:cNvSpPr>
          <p:nvPr>
            <p:ph sz="quarter" idx="4"/>
          </p:nvPr>
        </p:nvSpPr>
        <p:spPr>
          <a:xfrm>
            <a:off x="629755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sl-SI" noProof="0" smtClean="0"/>
              <a:t>Uredite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7" name="Označba mesta za datum 6"/>
          <p:cNvSpPr>
            <a:spLocks noGrp="1"/>
          </p:cNvSpPr>
          <p:nvPr>
            <p:ph type="dt" sz="half" idx="10"/>
          </p:nvPr>
        </p:nvSpPr>
        <p:spPr/>
        <p:txBody>
          <a:bodyPr rtlCol="0"/>
          <a:lstStyle>
            <a:lvl1pPr>
              <a:defRPr/>
            </a:lvl1pPr>
          </a:lstStyle>
          <a:p>
            <a:endParaRPr lang="sl-SI" dirty="0"/>
          </a:p>
        </p:txBody>
      </p:sp>
      <p:sp>
        <p:nvSpPr>
          <p:cNvPr id="8" name="Označba mesta za nogo 7"/>
          <p:cNvSpPr>
            <a:spLocks noGrp="1"/>
          </p:cNvSpPr>
          <p:nvPr>
            <p:ph type="ftr" sz="quarter" idx="11"/>
          </p:nvPr>
        </p:nvSpPr>
        <p:spPr/>
        <p:txBody>
          <a:bodyPr rtlCol="0"/>
          <a:lstStyle/>
          <a:p>
            <a:pPr rtl="0"/>
            <a:r>
              <a:rPr lang="sl-SI" noProof="0" smtClean="0"/>
              <a:t>BZ 2021/22</a:t>
            </a:r>
            <a:endParaRPr lang="sl-SI" noProof="0" dirty="0"/>
          </a:p>
        </p:txBody>
      </p:sp>
      <p:sp>
        <p:nvSpPr>
          <p:cNvPr id="9" name="Označba mesta za številko diapozitiva 8"/>
          <p:cNvSpPr>
            <a:spLocks noGrp="1"/>
          </p:cNvSpPr>
          <p:nvPr>
            <p:ph type="sldNum" sz="quarter" idx="12"/>
          </p:nvPr>
        </p:nvSpPr>
        <p:spPr/>
        <p:txBody>
          <a:bodyPr rtlCol="0"/>
          <a:lstStyle/>
          <a:p>
            <a:pPr rtl="0"/>
            <a:fld id="{EB37DED6-D4C7-42EE-AB49-D2E39E64FDE4}" type="slidenum">
              <a:rPr lang="sl-SI" noProof="0" smtClean="0"/>
              <a:t>‹#›</a:t>
            </a:fld>
            <a:endParaRPr lang="sl-SI"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noProof="0" smtClean="0"/>
              <a:t>Uredite slog naslova matrice</a:t>
            </a:r>
            <a:endParaRPr lang="sl-SI" noProof="0" dirty="0"/>
          </a:p>
        </p:txBody>
      </p:sp>
      <p:sp>
        <p:nvSpPr>
          <p:cNvPr id="3" name="Označba mesta datuma 2"/>
          <p:cNvSpPr>
            <a:spLocks noGrp="1"/>
          </p:cNvSpPr>
          <p:nvPr>
            <p:ph type="dt" sz="half" idx="10"/>
          </p:nvPr>
        </p:nvSpPr>
        <p:spPr/>
        <p:txBody>
          <a:bodyPr rtlCol="0"/>
          <a:lstStyle>
            <a:lvl1pPr>
              <a:defRPr/>
            </a:lvl1pPr>
          </a:lstStyle>
          <a:p>
            <a:endParaRPr lang="sl-SI" dirty="0"/>
          </a:p>
        </p:txBody>
      </p:sp>
      <p:sp>
        <p:nvSpPr>
          <p:cNvPr id="4" name="Označba mesta noge 3"/>
          <p:cNvSpPr>
            <a:spLocks noGrp="1"/>
          </p:cNvSpPr>
          <p:nvPr>
            <p:ph type="ftr" sz="quarter" idx="11"/>
          </p:nvPr>
        </p:nvSpPr>
        <p:spPr/>
        <p:txBody>
          <a:bodyPr rtlCol="0"/>
          <a:lstStyle/>
          <a:p>
            <a:pPr rtl="0"/>
            <a:r>
              <a:rPr lang="sl-SI" noProof="0" smtClean="0"/>
              <a:t>BZ 2021/22</a:t>
            </a:r>
            <a:endParaRPr lang="sl-SI" noProof="0" dirty="0"/>
          </a:p>
        </p:txBody>
      </p:sp>
      <p:sp>
        <p:nvSpPr>
          <p:cNvPr id="5" name="Označba mesta za številko diapozitiva 4"/>
          <p:cNvSpPr>
            <a:spLocks noGrp="1"/>
          </p:cNvSpPr>
          <p:nvPr>
            <p:ph type="sldNum" sz="quarter" idx="12"/>
          </p:nvPr>
        </p:nvSpPr>
        <p:spPr/>
        <p:txBody>
          <a:bodyPr rtlCol="0"/>
          <a:lstStyle/>
          <a:p>
            <a:pPr rtl="0"/>
            <a:fld id="{EB37DED6-D4C7-42EE-AB49-D2E39E64FDE4}" type="slidenum">
              <a:rPr lang="sl-SI" noProof="0" smtClean="0"/>
              <a:t>‹#›</a:t>
            </a:fld>
            <a:endParaRPr lang="sl-SI"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sp>
        <p:nvSpPr>
          <p:cNvPr id="2" name="Označba mesta za datum 1"/>
          <p:cNvSpPr>
            <a:spLocks noGrp="1"/>
          </p:cNvSpPr>
          <p:nvPr>
            <p:ph type="dt" sz="half" idx="10"/>
          </p:nvPr>
        </p:nvSpPr>
        <p:spPr/>
        <p:txBody>
          <a:bodyPr rtlCol="0"/>
          <a:lstStyle>
            <a:lvl1pPr>
              <a:defRPr/>
            </a:lvl1pPr>
          </a:lstStyle>
          <a:p>
            <a:endParaRPr lang="sl-SI" dirty="0"/>
          </a:p>
        </p:txBody>
      </p:sp>
      <p:sp>
        <p:nvSpPr>
          <p:cNvPr id="3" name="Označba mesta za nogo 2"/>
          <p:cNvSpPr>
            <a:spLocks noGrp="1"/>
          </p:cNvSpPr>
          <p:nvPr>
            <p:ph type="ftr" sz="quarter" idx="11"/>
          </p:nvPr>
        </p:nvSpPr>
        <p:spPr/>
        <p:txBody>
          <a:bodyPr rtlCol="0"/>
          <a:lstStyle/>
          <a:p>
            <a:pPr rtl="0"/>
            <a:r>
              <a:rPr lang="sl-SI" noProof="0" smtClean="0"/>
              <a:t>BZ 2021/22</a:t>
            </a:r>
            <a:endParaRPr lang="sl-SI" noProof="0" dirty="0"/>
          </a:p>
        </p:txBody>
      </p:sp>
      <p:sp>
        <p:nvSpPr>
          <p:cNvPr id="4" name="Označba mesta za številko diapozitiva 3"/>
          <p:cNvSpPr>
            <a:spLocks noGrp="1"/>
          </p:cNvSpPr>
          <p:nvPr>
            <p:ph type="sldNum" sz="quarter" idx="12"/>
          </p:nvPr>
        </p:nvSpPr>
        <p:spPr/>
        <p:txBody>
          <a:bodyPr rtlCol="0"/>
          <a:lstStyle/>
          <a:p>
            <a:pPr rtl="0"/>
            <a:fld id="{EB37DED6-D4C7-42EE-AB49-D2E39E64FDE4}" type="slidenum">
              <a:rPr lang="sl-SI" noProof="0" smtClean="0"/>
              <a:t>‹#›</a:t>
            </a:fld>
            <a:endParaRPr lang="sl-SI"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Vsebina z naslovom">
    <p:spTree>
      <p:nvGrpSpPr>
        <p:cNvPr id="1" name=""/>
        <p:cNvGrpSpPr/>
        <p:nvPr/>
      </p:nvGrpSpPr>
      <p:grpSpPr>
        <a:xfrm>
          <a:off x="0" y="0"/>
          <a:ext cx="0" cy="0"/>
          <a:chOff x="0" y="0"/>
          <a:chExt cx="0" cy="0"/>
        </a:xfrm>
      </p:grpSpPr>
      <p:sp>
        <p:nvSpPr>
          <p:cNvPr id="8" name="Pravokotnik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sl-SI" noProof="0" dirty="0"/>
          </a:p>
        </p:txBody>
      </p:sp>
      <p:sp>
        <p:nvSpPr>
          <p:cNvPr id="2" name="Naslov 1"/>
          <p:cNvSpPr>
            <a:spLocks noGrp="1"/>
          </p:cNvSpPr>
          <p:nvPr>
            <p:ph type="title"/>
          </p:nvPr>
        </p:nvSpPr>
        <p:spPr>
          <a:xfrm>
            <a:off x="304721" y="1701800"/>
            <a:ext cx="3351927" cy="2844800"/>
          </a:xfrm>
        </p:spPr>
        <p:txBody>
          <a:bodyPr rtlCol="0" anchor="b">
            <a:normAutofit/>
          </a:bodyPr>
          <a:lstStyle>
            <a:lvl1pPr algn="l" rtl="0">
              <a:defRPr sz="2000" b="1"/>
            </a:lvl1pPr>
          </a:lstStyle>
          <a:p>
            <a:pPr rtl="0"/>
            <a:r>
              <a:rPr lang="sl-SI" noProof="0" smtClean="0"/>
              <a:t>Uredite slog naslova matrice</a:t>
            </a:r>
            <a:endParaRPr lang="sl-SI" noProof="0" dirty="0"/>
          </a:p>
        </p:txBody>
      </p:sp>
      <p:sp>
        <p:nvSpPr>
          <p:cNvPr id="3" name="Označba mesta za vsebino 2"/>
          <p:cNvSpPr>
            <a:spLocks noGrp="1"/>
          </p:cNvSpPr>
          <p:nvPr>
            <p:ph idx="1"/>
          </p:nvPr>
        </p:nvSpPr>
        <p:spPr>
          <a:xfrm>
            <a:off x="4469236" y="482600"/>
            <a:ext cx="6805427"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sl-SI" noProof="0" smtClean="0"/>
              <a:t>Uredite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4" name="Označba mesta besedila 3"/>
          <p:cNvSpPr>
            <a:spLocks noGrp="1"/>
          </p:cNvSpPr>
          <p:nvPr>
            <p:ph type="body" sz="half" idx="2"/>
          </p:nvPr>
        </p:nvSpPr>
        <p:spPr>
          <a:xfrm>
            <a:off x="304721" y="4648200"/>
            <a:ext cx="3351927"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sl-SI" noProof="0" smtClean="0"/>
              <a:t>Uredite sloge besedila matrice</a:t>
            </a:r>
          </a:p>
        </p:txBody>
      </p:sp>
      <p:sp>
        <p:nvSpPr>
          <p:cNvPr id="5" name="Označba mesta za datum 4"/>
          <p:cNvSpPr>
            <a:spLocks noGrp="1"/>
          </p:cNvSpPr>
          <p:nvPr>
            <p:ph type="dt" sz="half" idx="10"/>
          </p:nvPr>
        </p:nvSpPr>
        <p:spPr/>
        <p:txBody>
          <a:bodyPr rtlCol="0"/>
          <a:lstStyle>
            <a:lvl1pPr>
              <a:defRPr/>
            </a:lvl1pPr>
          </a:lstStyle>
          <a:p>
            <a:endParaRPr lang="sl-SI" dirty="0"/>
          </a:p>
        </p:txBody>
      </p:sp>
      <p:sp>
        <p:nvSpPr>
          <p:cNvPr id="6" name="Označba mesta noge 5"/>
          <p:cNvSpPr>
            <a:spLocks noGrp="1"/>
          </p:cNvSpPr>
          <p:nvPr>
            <p:ph type="ftr" sz="quarter" idx="11"/>
          </p:nvPr>
        </p:nvSpPr>
        <p:spPr/>
        <p:txBody>
          <a:bodyPr rtlCol="0"/>
          <a:lstStyle/>
          <a:p>
            <a:pPr rtl="0"/>
            <a:r>
              <a:rPr lang="sl-SI" noProof="0" smtClean="0"/>
              <a:t>BZ 2021/22</a:t>
            </a:r>
            <a:endParaRPr lang="sl-SI" noProof="0" dirty="0"/>
          </a:p>
        </p:txBody>
      </p:sp>
      <p:sp>
        <p:nvSpPr>
          <p:cNvPr id="7" name="Označba mesta številke diapozitiva 6"/>
          <p:cNvSpPr>
            <a:spLocks noGrp="1"/>
          </p:cNvSpPr>
          <p:nvPr>
            <p:ph type="sldNum" sz="quarter" idx="12"/>
          </p:nvPr>
        </p:nvSpPr>
        <p:spPr/>
        <p:txBody>
          <a:bodyPr rtlCol="0"/>
          <a:lstStyle/>
          <a:p>
            <a:pPr rtl="0"/>
            <a:fld id="{2DFBB78A-01B4-41F2-96B0-677A4A282832}" type="slidenum">
              <a:rPr lang="sl-SI" noProof="0" smtClean="0"/>
              <a:t>‹#›</a:t>
            </a:fld>
            <a:endParaRPr lang="sl-SI"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z napisom">
    <p:spTree>
      <p:nvGrpSpPr>
        <p:cNvPr id="1" name=""/>
        <p:cNvGrpSpPr/>
        <p:nvPr/>
      </p:nvGrpSpPr>
      <p:grpSpPr>
        <a:xfrm>
          <a:off x="0" y="0"/>
          <a:ext cx="0" cy="0"/>
          <a:chOff x="0" y="0"/>
          <a:chExt cx="0" cy="0"/>
        </a:xfrm>
      </p:grpSpPr>
      <p:sp>
        <p:nvSpPr>
          <p:cNvPr id="8" name="Pravokotnik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sl-SI" noProof="0" dirty="0"/>
          </a:p>
        </p:txBody>
      </p:sp>
      <p:sp>
        <p:nvSpPr>
          <p:cNvPr id="2" name="Naslov 1"/>
          <p:cNvSpPr>
            <a:spLocks noGrp="1"/>
          </p:cNvSpPr>
          <p:nvPr>
            <p:ph type="title"/>
          </p:nvPr>
        </p:nvSpPr>
        <p:spPr>
          <a:xfrm>
            <a:off x="2437765" y="4800600"/>
            <a:ext cx="7313295" cy="762000"/>
          </a:xfrm>
        </p:spPr>
        <p:txBody>
          <a:bodyPr rtlCol="0" anchor="b">
            <a:normAutofit/>
          </a:bodyPr>
          <a:lstStyle>
            <a:lvl1pPr algn="l" rtl="0">
              <a:defRPr sz="2000" b="1"/>
            </a:lvl1pPr>
          </a:lstStyle>
          <a:p>
            <a:pPr rtl="0"/>
            <a:r>
              <a:rPr lang="sl-SI" noProof="0" smtClean="0"/>
              <a:t>Uredite slog naslova matrice</a:t>
            </a:r>
            <a:endParaRPr lang="sl-SI" noProof="0" dirty="0"/>
          </a:p>
        </p:txBody>
      </p:sp>
      <p:sp>
        <p:nvSpPr>
          <p:cNvPr id="3" name="Označba mesta za sliko 2"/>
          <p:cNvSpPr>
            <a:spLocks noGrp="1"/>
          </p:cNvSpPr>
          <p:nvPr>
            <p:ph type="pic" idx="1"/>
          </p:nvPr>
        </p:nvSpPr>
        <p:spPr>
          <a:xfrm>
            <a:off x="2437765" y="279401"/>
            <a:ext cx="7313295"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sl-SI" noProof="0" smtClean="0"/>
              <a:t>Kliknite ikono, če želite dodati sliko</a:t>
            </a:r>
            <a:endParaRPr lang="sl-SI" noProof="0" dirty="0"/>
          </a:p>
        </p:txBody>
      </p:sp>
      <p:sp>
        <p:nvSpPr>
          <p:cNvPr id="4" name="Označba mesta besedila 3"/>
          <p:cNvSpPr>
            <a:spLocks noGrp="1"/>
          </p:cNvSpPr>
          <p:nvPr>
            <p:ph type="body" sz="half" idx="2"/>
          </p:nvPr>
        </p:nvSpPr>
        <p:spPr>
          <a:xfrm>
            <a:off x="2437765" y="5562600"/>
            <a:ext cx="7313295"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sl-SI" noProof="0" smtClean="0"/>
              <a:t>Uredite sloge besedila matrice</a:t>
            </a:r>
          </a:p>
        </p:txBody>
      </p:sp>
      <p:sp>
        <p:nvSpPr>
          <p:cNvPr id="5" name="Označba mesta za datum 4"/>
          <p:cNvSpPr>
            <a:spLocks noGrp="1"/>
          </p:cNvSpPr>
          <p:nvPr>
            <p:ph type="dt" sz="half" idx="10"/>
          </p:nvPr>
        </p:nvSpPr>
        <p:spPr/>
        <p:txBody>
          <a:bodyPr rtlCol="0"/>
          <a:lstStyle>
            <a:lvl1pPr>
              <a:defRPr/>
            </a:lvl1pPr>
          </a:lstStyle>
          <a:p>
            <a:endParaRPr lang="sl-SI" dirty="0"/>
          </a:p>
        </p:txBody>
      </p:sp>
      <p:sp>
        <p:nvSpPr>
          <p:cNvPr id="6" name="Označba mesta noge 5"/>
          <p:cNvSpPr>
            <a:spLocks noGrp="1"/>
          </p:cNvSpPr>
          <p:nvPr>
            <p:ph type="ftr" sz="quarter" idx="11"/>
          </p:nvPr>
        </p:nvSpPr>
        <p:spPr/>
        <p:txBody>
          <a:bodyPr rtlCol="0"/>
          <a:lstStyle/>
          <a:p>
            <a:pPr rtl="0"/>
            <a:r>
              <a:rPr lang="sl-SI" noProof="0" smtClean="0"/>
              <a:t>BZ 2021/22</a:t>
            </a:r>
            <a:endParaRPr lang="sl-SI" noProof="0" dirty="0"/>
          </a:p>
        </p:txBody>
      </p:sp>
      <p:sp>
        <p:nvSpPr>
          <p:cNvPr id="7" name="Označba mesta številke diapozitiva 6"/>
          <p:cNvSpPr>
            <a:spLocks noGrp="1"/>
          </p:cNvSpPr>
          <p:nvPr>
            <p:ph type="sldNum" sz="quarter" idx="12"/>
          </p:nvPr>
        </p:nvSpPr>
        <p:spPr/>
        <p:txBody>
          <a:bodyPr rtlCol="0"/>
          <a:lstStyle/>
          <a:p>
            <a:pPr rtl="0"/>
            <a:fld id="{2DFBB78A-01B4-41F2-96B0-677A4A282832}" type="slidenum">
              <a:rPr lang="sl-SI" noProof="0" smtClean="0"/>
              <a:t>‹#›</a:t>
            </a:fld>
            <a:endParaRPr lang="sl-SI"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Pravokotnik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sl-SI" noProof="0" dirty="0"/>
          </a:p>
        </p:txBody>
      </p:sp>
      <p:sp>
        <p:nvSpPr>
          <p:cNvPr id="2" name="Označba mesta za naslov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sl-SI" noProof="0" dirty="0" smtClean="0"/>
              <a:t>Uredite slog naslova matrice</a:t>
            </a:r>
            <a:endParaRPr lang="sl-SI" noProof="0" dirty="0"/>
          </a:p>
        </p:txBody>
      </p:sp>
      <p:sp>
        <p:nvSpPr>
          <p:cNvPr id="3" name="Označba mesta besedila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sl-SI" noProof="0" dirty="0" smtClean="0"/>
              <a:t>Uredite sloge besedila matrice</a:t>
            </a:r>
          </a:p>
          <a:p>
            <a:pPr lvl="1" rtl="0"/>
            <a:r>
              <a:rPr lang="sl-SI" noProof="0" dirty="0" smtClean="0"/>
              <a:t>Druga raven</a:t>
            </a:r>
          </a:p>
          <a:p>
            <a:pPr lvl="2" rtl="0"/>
            <a:r>
              <a:rPr lang="sl-SI" noProof="0" dirty="0" smtClean="0"/>
              <a:t>Tretja raven</a:t>
            </a:r>
          </a:p>
          <a:p>
            <a:pPr lvl="3" rtl="0"/>
            <a:r>
              <a:rPr lang="sl-SI" noProof="0" dirty="0" smtClean="0"/>
              <a:t>Četrta raven</a:t>
            </a:r>
          </a:p>
          <a:p>
            <a:pPr lvl="4" rtl="0"/>
            <a:r>
              <a:rPr lang="sl-SI" noProof="0" dirty="0" smtClean="0"/>
              <a:t>Peta raven</a:t>
            </a:r>
            <a:endParaRPr lang="sl-SI" noProof="0" dirty="0"/>
          </a:p>
        </p:txBody>
      </p:sp>
      <p:sp>
        <p:nvSpPr>
          <p:cNvPr id="4" name="Označba mesta datuma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endParaRPr lang="sl-SI" dirty="0"/>
          </a:p>
        </p:txBody>
      </p:sp>
      <p:sp>
        <p:nvSpPr>
          <p:cNvPr id="5" name="Označba mesta noge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r>
              <a:rPr lang="sl-SI" noProof="0" smtClean="0"/>
              <a:t>BZ 2021/22</a:t>
            </a:r>
            <a:endParaRPr lang="sl-SI" noProof="0" dirty="0"/>
          </a:p>
        </p:txBody>
      </p:sp>
      <p:sp>
        <p:nvSpPr>
          <p:cNvPr id="6" name="Označba mesta številke diapozitiva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sl-SI" smtClean="0"/>
              <a:pPr/>
              <a:t>‹#›</a:t>
            </a:fld>
            <a:endParaRPr lang="sl-SI"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smtClean="0"/>
              <a:t>Bralna </a:t>
            </a:r>
            <a:r>
              <a:rPr lang="sl-SI" dirty="0" smtClean="0"/>
              <a:t>značka</a:t>
            </a:r>
            <a:endParaRPr lang="sl-SI" dirty="0"/>
          </a:p>
        </p:txBody>
      </p:sp>
      <p:sp>
        <p:nvSpPr>
          <p:cNvPr id="3" name="Podnaslov 2"/>
          <p:cNvSpPr>
            <a:spLocks noGrp="1"/>
          </p:cNvSpPr>
          <p:nvPr>
            <p:ph type="subTitle" idx="1"/>
          </p:nvPr>
        </p:nvSpPr>
        <p:spPr/>
        <p:txBody>
          <a:bodyPr/>
          <a:lstStyle/>
          <a:p>
            <a:r>
              <a:rPr lang="sl-SI" dirty="0" smtClean="0"/>
              <a:t>Pripravila Mojca Mežik</a:t>
            </a:r>
            <a:endParaRPr lang="sl-SI" dirty="0"/>
          </a:p>
        </p:txBody>
      </p:sp>
    </p:spTree>
    <p:extLst>
      <p:ext uri="{BB962C8B-B14F-4D97-AF65-F5344CB8AC3E}">
        <p14:creationId xmlns:p14="http://schemas.microsoft.com/office/powerpoint/2010/main" val="3651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4672383" y="152400"/>
            <a:ext cx="7008574" cy="6553199"/>
          </a:xfrm>
        </p:spPr>
        <p:txBody>
          <a:bodyPr rtlCol="0">
            <a:normAutofit/>
          </a:bodyPr>
          <a:lstStyle/>
          <a:p>
            <a:r>
              <a:rPr lang="sl-SI" sz="1400" dirty="0"/>
              <a:t/>
            </a:r>
            <a:br>
              <a:rPr lang="sl-SI" sz="1400" dirty="0"/>
            </a:br>
            <a:endParaRPr lang="sl-SI" sz="1400" dirty="0"/>
          </a:p>
        </p:txBody>
      </p:sp>
      <p:sp>
        <p:nvSpPr>
          <p:cNvPr id="3" name="Pravokotnik 2"/>
          <p:cNvSpPr/>
          <p:nvPr/>
        </p:nvSpPr>
        <p:spPr>
          <a:xfrm>
            <a:off x="4037012" y="34506"/>
            <a:ext cx="7962056" cy="10992433"/>
          </a:xfrm>
          <a:prstGeom prst="rect">
            <a:avLst/>
          </a:prstGeom>
        </p:spPr>
        <p:txBody>
          <a:bodyPr wrap="square" numCol="2">
            <a:spAutoFit/>
          </a:bodyPr>
          <a:lstStyle/>
          <a:p>
            <a:pPr algn="ctr">
              <a:lnSpc>
                <a:spcPct val="107000"/>
              </a:lnSpc>
              <a:spcAft>
                <a:spcPts val="800"/>
              </a:spcAft>
            </a:pPr>
            <a:r>
              <a:rPr lang="sl-SI" sz="1200" b="1" dirty="0">
                <a:latin typeface="+mj-lt"/>
                <a:ea typeface="Calibri" panose="020F0502020204030204" pitchFamily="34" charset="0"/>
                <a:cs typeface="Times New Roman" panose="02020603050405020304" pitchFamily="18" charset="0"/>
              </a:rPr>
              <a:t>PRIPOROČILNI SEZNAM ZA BRALNO ZNAČKO</a:t>
            </a:r>
            <a:endParaRPr lang="sl-SI" sz="1100" dirty="0">
              <a:latin typeface="+mj-lt"/>
              <a:ea typeface="Calibri" panose="020F0502020204030204" pitchFamily="34" charset="0"/>
              <a:cs typeface="Times New Roman" panose="02020603050405020304" pitchFamily="18" charset="0"/>
            </a:endParaRPr>
          </a:p>
          <a:p>
            <a:pPr algn="ctr">
              <a:lnSpc>
                <a:spcPct val="107000"/>
              </a:lnSpc>
              <a:spcAft>
                <a:spcPts val="800"/>
              </a:spcAft>
            </a:pPr>
            <a:r>
              <a:rPr lang="sl-SI" sz="1200" b="1" dirty="0">
                <a:latin typeface="+mj-lt"/>
                <a:ea typeface="Calibri" panose="020F0502020204030204" pitchFamily="34" charset="0"/>
                <a:cs typeface="Times New Roman" panose="02020603050405020304" pitchFamily="18" charset="0"/>
              </a:rPr>
              <a:t>9. RAZRED</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u="sng" dirty="0">
                <a:latin typeface="+mj-lt"/>
                <a:ea typeface="Calibri" panose="020F0502020204030204" pitchFamily="34" charset="0"/>
                <a:cs typeface="Times New Roman" panose="02020603050405020304" pitchFamily="18" charset="0"/>
              </a:rPr>
              <a:t>Proza</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smtClean="0">
                <a:latin typeface="+mj-lt"/>
                <a:ea typeface="Calibri" panose="020F0502020204030204" pitchFamily="34" charset="0"/>
                <a:cs typeface="Times New Roman" panose="02020603050405020304" pitchFamily="18" charset="0"/>
              </a:rPr>
              <a:t>Major, L. </a:t>
            </a:r>
            <a:r>
              <a:rPr lang="sl-SI" sz="1200" i="1" dirty="0" err="1" smtClean="0">
                <a:latin typeface="+mj-lt"/>
                <a:ea typeface="Calibri" panose="020F0502020204030204" pitchFamily="34" charset="0"/>
                <a:cs typeface="Times New Roman" panose="02020603050405020304" pitchFamily="18" charset="0"/>
              </a:rPr>
              <a:t>Caballero</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Bednarski</a:t>
            </a:r>
            <a:r>
              <a:rPr lang="sl-SI" sz="1200" dirty="0">
                <a:latin typeface="+mj-lt"/>
                <a:ea typeface="Calibri" panose="020F0502020204030204" pitchFamily="34" charset="0"/>
                <a:cs typeface="Times New Roman" panose="02020603050405020304" pitchFamily="18" charset="0"/>
              </a:rPr>
              <a:t>, P. </a:t>
            </a:r>
            <a:r>
              <a:rPr lang="sl-SI" sz="1200" i="1" dirty="0">
                <a:latin typeface="+mj-lt"/>
                <a:ea typeface="Calibri" panose="020F0502020204030204" pitchFamily="34" charset="0"/>
                <a:cs typeface="Times New Roman" panose="02020603050405020304" pitchFamily="18" charset="0"/>
              </a:rPr>
              <a:t>Modrikasti sneg</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Bondoux</a:t>
            </a:r>
            <a:r>
              <a:rPr lang="sl-SI" sz="1200" dirty="0">
                <a:latin typeface="+mj-lt"/>
                <a:ea typeface="Calibri" panose="020F0502020204030204" pitchFamily="34" charset="0"/>
                <a:cs typeface="Times New Roman" panose="02020603050405020304" pitchFamily="18" charset="0"/>
              </a:rPr>
              <a:t>, A. L. </a:t>
            </a:r>
            <a:r>
              <a:rPr lang="sl-SI" sz="1200" i="1" dirty="0">
                <a:latin typeface="+mj-lt"/>
                <a:ea typeface="Calibri" panose="020F0502020204030204" pitchFamily="34" charset="0"/>
                <a:cs typeface="Times New Roman" panose="02020603050405020304" pitchFamily="18" charset="0"/>
              </a:rPr>
              <a:t>Čas čudežev</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Boyne</a:t>
            </a:r>
            <a:r>
              <a:rPr lang="sl-SI" sz="1200" dirty="0">
                <a:latin typeface="+mj-lt"/>
                <a:ea typeface="Calibri" panose="020F0502020204030204" pitchFamily="34" charset="0"/>
                <a:cs typeface="Times New Roman" panose="02020603050405020304" pitchFamily="18" charset="0"/>
              </a:rPr>
              <a:t>, J. </a:t>
            </a:r>
            <a:r>
              <a:rPr lang="sl-SI" sz="1200" i="1" dirty="0">
                <a:latin typeface="+mj-lt"/>
                <a:ea typeface="Calibri" panose="020F0502020204030204" pitchFamily="34" charset="0"/>
                <a:cs typeface="Times New Roman" panose="02020603050405020304" pitchFamily="18" charset="0"/>
              </a:rPr>
              <a:t>Deček v črtasti pižami/Obmiruj, nato odidi</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Brooks, K.,</a:t>
            </a:r>
            <a:r>
              <a:rPr lang="sl-SI" sz="1200" i="1" dirty="0">
                <a:latin typeface="+mj-lt"/>
                <a:ea typeface="Calibri" panose="020F0502020204030204" pitchFamily="34" charset="0"/>
                <a:cs typeface="Times New Roman" panose="02020603050405020304" pitchFamily="18" charset="0"/>
              </a:rPr>
              <a:t> </a:t>
            </a:r>
            <a:r>
              <a:rPr lang="sl-SI" sz="1200" i="1" dirty="0" err="1">
                <a:latin typeface="+mj-lt"/>
                <a:ea typeface="Calibri" panose="020F0502020204030204" pitchFamily="34" charset="0"/>
                <a:cs typeface="Times New Roman" panose="02020603050405020304" pitchFamily="18" charset="0"/>
              </a:rPr>
              <a:t>iBoy</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Crossan</a:t>
            </a:r>
            <a:r>
              <a:rPr lang="sl-SI" sz="1200" dirty="0">
                <a:latin typeface="+mj-lt"/>
                <a:ea typeface="Calibri" panose="020F0502020204030204" pitchFamily="34" charset="0"/>
                <a:cs typeface="Times New Roman" panose="02020603050405020304" pitchFamily="18" charset="0"/>
              </a:rPr>
              <a:t>, S.</a:t>
            </a:r>
            <a:r>
              <a:rPr lang="sl-SI" sz="1200" i="1" dirty="0">
                <a:latin typeface="+mj-lt"/>
                <a:ea typeface="Calibri" panose="020F0502020204030204" pitchFamily="34" charset="0"/>
                <a:cs typeface="Times New Roman" panose="02020603050405020304" pitchFamily="18" charset="0"/>
              </a:rPr>
              <a:t> Zavetje vode</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Dim, D. </a:t>
            </a:r>
            <a:r>
              <a:rPr lang="sl-SI" sz="1200" i="1" dirty="0">
                <a:latin typeface="+mj-lt"/>
                <a:ea typeface="Calibri" panose="020F0502020204030204" pitchFamily="34" charset="0"/>
                <a:cs typeface="Times New Roman" panose="02020603050405020304" pitchFamily="18" charset="0"/>
              </a:rPr>
              <a:t>Distorzija</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Dowd</a:t>
            </a:r>
            <a:r>
              <a:rPr lang="sl-SI" sz="1200" dirty="0">
                <a:latin typeface="+mj-lt"/>
                <a:ea typeface="Calibri" panose="020F0502020204030204" pitchFamily="34" charset="0"/>
                <a:cs typeface="Times New Roman" panose="02020603050405020304" pitchFamily="18" charset="0"/>
              </a:rPr>
              <a:t>, S. </a:t>
            </a:r>
            <a:r>
              <a:rPr lang="sl-SI" sz="1200" i="1" dirty="0">
                <a:latin typeface="+mj-lt"/>
                <a:ea typeface="Calibri" panose="020F0502020204030204" pitchFamily="34" charset="0"/>
                <a:cs typeface="Times New Roman" panose="02020603050405020304" pitchFamily="18" charset="0"/>
              </a:rPr>
              <a:t>Cesta utehe/Barjanski otok/Uganka londonskega očesa</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Kolmanič, K. </a:t>
            </a:r>
            <a:r>
              <a:rPr lang="sl-SI" sz="1200" i="1" dirty="0">
                <a:latin typeface="+mj-lt"/>
                <a:ea typeface="Calibri" panose="020F0502020204030204" pitchFamily="34" charset="0"/>
                <a:cs typeface="Times New Roman" panose="02020603050405020304" pitchFamily="18" charset="0"/>
              </a:rPr>
              <a:t>Nila</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Hill, D. </a:t>
            </a:r>
            <a:r>
              <a:rPr lang="sl-SI" sz="1200" i="1" dirty="0">
                <a:latin typeface="+mj-lt"/>
                <a:ea typeface="Calibri" panose="020F0502020204030204" pitchFamily="34" charset="0"/>
                <a:cs typeface="Times New Roman" panose="02020603050405020304" pitchFamily="18" charset="0"/>
              </a:rPr>
              <a:t>Vračanje/Duet/Bratova </a:t>
            </a:r>
            <a:r>
              <a:rPr lang="sl-SI" sz="1200" i="1" dirty="0" smtClean="0">
                <a:latin typeface="+mj-lt"/>
                <a:ea typeface="Calibri" panose="020F0502020204030204" pitchFamily="34" charset="0"/>
                <a:cs typeface="Times New Roman" panose="02020603050405020304" pitchFamily="18" charset="0"/>
              </a:rPr>
              <a:t>vojna</a:t>
            </a:r>
          </a:p>
          <a:p>
            <a:pPr>
              <a:lnSpc>
                <a:spcPct val="107000"/>
              </a:lnSpc>
              <a:spcAft>
                <a:spcPts val="800"/>
              </a:spcAft>
            </a:pPr>
            <a:r>
              <a:rPr lang="sl-SI" sz="1200" i="1" dirty="0" smtClean="0">
                <a:latin typeface="+mj-lt"/>
                <a:ea typeface="Calibri" panose="020F0502020204030204" pitchFamily="34" charset="0"/>
                <a:cs typeface="Times New Roman" panose="02020603050405020304" pitchFamily="18" charset="0"/>
              </a:rPr>
              <a:t>Möderndorfer, V. Sončnica</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Omahen, N.</a:t>
            </a:r>
            <a:r>
              <a:rPr lang="sl-SI" sz="1200" i="1" dirty="0">
                <a:latin typeface="+mj-lt"/>
                <a:ea typeface="Calibri" panose="020F0502020204030204" pitchFamily="34" charset="0"/>
                <a:cs typeface="Times New Roman" panose="02020603050405020304" pitchFamily="18" charset="0"/>
              </a:rPr>
              <a:t> Življenje kot v filmu</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Green</a:t>
            </a:r>
            <a:r>
              <a:rPr lang="sl-SI" sz="1200" dirty="0">
                <a:latin typeface="+mj-lt"/>
                <a:ea typeface="Calibri" panose="020F0502020204030204" pitchFamily="34" charset="0"/>
                <a:cs typeface="Times New Roman" panose="02020603050405020304" pitchFamily="18" charset="0"/>
              </a:rPr>
              <a:t>, J. </a:t>
            </a:r>
            <a:r>
              <a:rPr lang="sl-SI" sz="1200" i="1" dirty="0">
                <a:latin typeface="+mj-lt"/>
                <a:ea typeface="Calibri" panose="020F0502020204030204" pitchFamily="34" charset="0"/>
                <a:cs typeface="Times New Roman" panose="02020603050405020304" pitchFamily="18" charset="0"/>
              </a:rPr>
              <a:t>Krive so zvezde/Kdo si, Aljaska?</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Gleitzman</a:t>
            </a:r>
            <a:r>
              <a:rPr lang="sl-SI" sz="1200" dirty="0">
                <a:latin typeface="+mj-lt"/>
                <a:ea typeface="Calibri" panose="020F0502020204030204" pitchFamily="34" charset="0"/>
                <a:cs typeface="Times New Roman" panose="02020603050405020304" pitchFamily="18" charset="0"/>
              </a:rPr>
              <a:t>, M. zbirka </a:t>
            </a:r>
            <a:r>
              <a:rPr lang="sl-SI" sz="1200" i="1" dirty="0">
                <a:latin typeface="+mj-lt"/>
                <a:ea typeface="Calibri" panose="020F0502020204030204" pitchFamily="34" charset="0"/>
                <a:cs typeface="Times New Roman" panose="02020603050405020304" pitchFamily="18" charset="0"/>
              </a:rPr>
              <a:t>Nekoč</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Perera</a:t>
            </a:r>
            <a:r>
              <a:rPr lang="sl-SI" sz="1200" dirty="0">
                <a:latin typeface="+mj-lt"/>
                <a:ea typeface="Calibri" panose="020F0502020204030204" pitchFamily="34" charset="0"/>
                <a:cs typeface="Times New Roman" panose="02020603050405020304" pitchFamily="18" charset="0"/>
              </a:rPr>
              <a:t>, A. </a:t>
            </a:r>
            <a:r>
              <a:rPr lang="sl-SI" sz="1200" i="1" dirty="0">
                <a:latin typeface="+mj-lt"/>
                <a:ea typeface="Calibri" panose="020F0502020204030204" pitchFamily="34" charset="0"/>
                <a:cs typeface="Times New Roman" panose="02020603050405020304" pitchFamily="18" charset="0"/>
              </a:rPr>
              <a:t>Fant iz Guantanama</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Pondazopoulos</a:t>
            </a:r>
            <a:r>
              <a:rPr lang="sl-SI" sz="1200" dirty="0">
                <a:latin typeface="+mj-lt"/>
                <a:ea typeface="Calibri" panose="020F0502020204030204" pitchFamily="34" charset="0"/>
                <a:cs typeface="Times New Roman" panose="02020603050405020304" pitchFamily="18" charset="0"/>
              </a:rPr>
              <a:t>, I. </a:t>
            </a:r>
            <a:r>
              <a:rPr lang="sl-SI" sz="1200" i="1" dirty="0">
                <a:latin typeface="+mj-lt"/>
                <a:ea typeface="Calibri" panose="020F0502020204030204" pitchFamily="34" charset="0"/>
                <a:cs typeface="Times New Roman" panose="02020603050405020304" pitchFamily="18" charset="0"/>
              </a:rPr>
              <a:t>Odločitev</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Pötzsch</a:t>
            </a:r>
            <a:r>
              <a:rPr lang="sl-SI" sz="1200" dirty="0">
                <a:latin typeface="+mj-lt"/>
                <a:ea typeface="Calibri" panose="020F0502020204030204" pitchFamily="34" charset="0"/>
                <a:cs typeface="Times New Roman" panose="02020603050405020304" pitchFamily="18" charset="0"/>
              </a:rPr>
              <a:t>, O.</a:t>
            </a:r>
            <a:r>
              <a:rPr lang="sl-SI" sz="1200" i="1" dirty="0">
                <a:latin typeface="+mj-lt"/>
                <a:ea typeface="Calibri" panose="020F0502020204030204" pitchFamily="34" charset="0"/>
                <a:cs typeface="Times New Roman" panose="02020603050405020304" pitchFamily="18" charset="0"/>
              </a:rPr>
              <a:t> Rabljeva </a:t>
            </a:r>
            <a:r>
              <a:rPr lang="sl-SI" sz="1200" i="1" dirty="0" smtClean="0">
                <a:latin typeface="+mj-lt"/>
                <a:ea typeface="Calibri" panose="020F0502020204030204" pitchFamily="34" charset="0"/>
                <a:cs typeface="Times New Roman" panose="02020603050405020304" pitchFamily="18" charset="0"/>
              </a:rPr>
              <a:t>hči</a:t>
            </a:r>
          </a:p>
          <a:p>
            <a:pPr>
              <a:lnSpc>
                <a:spcPct val="107000"/>
              </a:lnSpc>
              <a:spcAft>
                <a:spcPts val="800"/>
              </a:spcAft>
            </a:pPr>
            <a:endParaRPr lang="sl-SI" sz="1200" i="1"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smtClean="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smtClean="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smtClean="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smtClean="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smtClean="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smtClean="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smtClean="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dirty="0" smtClean="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dirty="0" smtClean="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smtClean="0">
                <a:latin typeface="+mj-lt"/>
                <a:ea typeface="Calibri" panose="020F0502020204030204" pitchFamily="34" charset="0"/>
                <a:cs typeface="Times New Roman" panose="02020603050405020304" pitchFamily="18" charset="0"/>
              </a:rPr>
              <a:t>Rozman</a:t>
            </a:r>
            <a:r>
              <a:rPr lang="sl-SI" sz="1200" dirty="0">
                <a:latin typeface="+mj-lt"/>
                <a:ea typeface="Calibri" panose="020F0502020204030204" pitchFamily="34" charset="0"/>
                <a:cs typeface="Times New Roman" panose="02020603050405020304" pitchFamily="18" charset="0"/>
              </a:rPr>
              <a:t>, A. R.</a:t>
            </a:r>
            <a:r>
              <a:rPr lang="sl-SI" sz="1200" i="1" dirty="0">
                <a:latin typeface="+mj-lt"/>
                <a:ea typeface="Calibri" panose="020F0502020204030204" pitchFamily="34" charset="0"/>
                <a:cs typeface="Times New Roman" panose="02020603050405020304" pitchFamily="18" charset="0"/>
              </a:rPr>
              <a:t> Živalska kmetija</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smtClean="0">
                <a:latin typeface="+mj-lt"/>
                <a:ea typeface="Calibri" panose="020F0502020204030204" pitchFamily="34" charset="0"/>
                <a:cs typeface="Times New Roman" panose="02020603050405020304" pitchFamily="18" charset="0"/>
              </a:rPr>
              <a:t>Sokolov</a:t>
            </a:r>
            <a:r>
              <a:rPr lang="sl-SI" sz="1200" dirty="0">
                <a:latin typeface="+mj-lt"/>
                <a:ea typeface="Calibri" panose="020F0502020204030204" pitchFamily="34" charset="0"/>
                <a:cs typeface="Times New Roman" panose="02020603050405020304" pitchFamily="18" charset="0"/>
              </a:rPr>
              <a:t>, C. </a:t>
            </a:r>
            <a:r>
              <a:rPr lang="sl-SI" sz="1200" i="1" dirty="0">
                <a:latin typeface="+mj-lt"/>
                <a:ea typeface="Calibri" panose="020F0502020204030204" pitchFamily="34" charset="0"/>
                <a:cs typeface="Times New Roman" panose="02020603050405020304" pitchFamily="18" charset="0"/>
              </a:rPr>
              <a:t>Vsak s svojega planeta </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Sivec, I.</a:t>
            </a:r>
            <a:r>
              <a:rPr lang="sl-SI" sz="1200" i="1" dirty="0">
                <a:latin typeface="+mj-lt"/>
                <a:ea typeface="Calibri" panose="020F0502020204030204" pitchFamily="34" charset="0"/>
                <a:cs typeface="Times New Roman" panose="02020603050405020304" pitchFamily="18" charset="0"/>
              </a:rPr>
              <a:t> Zadnji </a:t>
            </a:r>
            <a:r>
              <a:rPr lang="sl-SI" sz="1200" i="1" dirty="0" err="1">
                <a:latin typeface="+mj-lt"/>
                <a:ea typeface="Calibri" panose="020F0502020204030204" pitchFamily="34" charset="0"/>
                <a:cs typeface="Times New Roman" panose="02020603050405020304" pitchFamily="18" charset="0"/>
              </a:rPr>
              <a:t>mega</a:t>
            </a:r>
            <a:r>
              <a:rPr lang="sl-SI" sz="1200" i="1" dirty="0">
                <a:latin typeface="+mj-lt"/>
                <a:ea typeface="Calibri" panose="020F0502020204030204" pitchFamily="34" charset="0"/>
                <a:cs typeface="Times New Roman" panose="02020603050405020304" pitchFamily="18" charset="0"/>
              </a:rPr>
              <a:t> žur</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Tratnik, S.</a:t>
            </a:r>
            <a:r>
              <a:rPr lang="sl-SI" sz="1200" i="1" dirty="0">
                <a:latin typeface="+mj-lt"/>
                <a:ea typeface="Calibri" panose="020F0502020204030204" pitchFamily="34" charset="0"/>
                <a:cs typeface="Times New Roman" panose="02020603050405020304" pitchFamily="18" charset="0"/>
              </a:rPr>
              <a:t> Ime mi je Damjan</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smtClean="0">
                <a:latin typeface="+mj-lt"/>
                <a:ea typeface="Calibri" panose="020F0502020204030204" pitchFamily="34" charset="0"/>
                <a:cs typeface="Times New Roman" panose="02020603050405020304" pitchFamily="18" charset="0"/>
              </a:rPr>
              <a:t>Ohlsson</a:t>
            </a:r>
            <a:r>
              <a:rPr lang="sl-SI" sz="1200" dirty="0" smtClean="0">
                <a:latin typeface="+mj-lt"/>
                <a:ea typeface="Calibri" panose="020F0502020204030204" pitchFamily="34" charset="0"/>
                <a:cs typeface="Times New Roman" panose="02020603050405020304" pitchFamily="18" charset="0"/>
              </a:rPr>
              <a:t>, K. </a:t>
            </a:r>
            <a:r>
              <a:rPr lang="sl-SI" sz="1200" i="1" dirty="0" smtClean="0">
                <a:latin typeface="+mj-lt"/>
                <a:ea typeface="Calibri" panose="020F0502020204030204" pitchFamily="34" charset="0"/>
                <a:cs typeface="Times New Roman" panose="02020603050405020304" pitchFamily="18" charset="0"/>
              </a:rPr>
              <a:t>Srebrni deček</a:t>
            </a:r>
          </a:p>
          <a:p>
            <a:pPr>
              <a:lnSpc>
                <a:spcPct val="107000"/>
              </a:lnSpc>
              <a:spcAft>
                <a:spcPts val="800"/>
              </a:spcAft>
            </a:pPr>
            <a:r>
              <a:rPr lang="sl-SI" sz="1200" dirty="0" smtClean="0">
                <a:latin typeface="+mj-lt"/>
                <a:ea typeface="Calibri" panose="020F0502020204030204" pitchFamily="34" charset="0"/>
                <a:cs typeface="Times New Roman" panose="02020603050405020304" pitchFamily="18" charset="0"/>
              </a:rPr>
              <a:t>Mastnak, T. </a:t>
            </a:r>
            <a:r>
              <a:rPr lang="sl-SI" sz="1200" i="1" dirty="0" smtClean="0">
                <a:latin typeface="+mj-lt"/>
                <a:ea typeface="Calibri" panose="020F0502020204030204" pitchFamily="34" charset="0"/>
                <a:cs typeface="Times New Roman" panose="02020603050405020304" pitchFamily="18" charset="0"/>
              </a:rPr>
              <a:t>Alternativni ukrep</a:t>
            </a:r>
          </a:p>
          <a:p>
            <a:pPr>
              <a:lnSpc>
                <a:spcPct val="107000"/>
              </a:lnSpc>
              <a:spcAft>
                <a:spcPts val="800"/>
              </a:spcAft>
            </a:pPr>
            <a:r>
              <a:rPr lang="sl-SI" sz="1200" dirty="0" err="1" smtClean="0">
                <a:latin typeface="+mj-lt"/>
                <a:ea typeface="Calibri" panose="020F0502020204030204" pitchFamily="34" charset="0"/>
                <a:cs typeface="Times New Roman" panose="02020603050405020304" pitchFamily="18" charset="0"/>
              </a:rPr>
              <a:t>Robben</a:t>
            </a:r>
            <a:r>
              <a:rPr lang="sl-SI" sz="1200" dirty="0" smtClean="0">
                <a:latin typeface="+mj-lt"/>
                <a:ea typeface="Calibri" panose="020F0502020204030204" pitchFamily="34" charset="0"/>
                <a:cs typeface="Times New Roman" panose="02020603050405020304" pitchFamily="18" charset="0"/>
              </a:rPr>
              <a:t>, J. </a:t>
            </a:r>
            <a:r>
              <a:rPr lang="sl-SI" sz="1200" i="1" dirty="0" smtClean="0">
                <a:latin typeface="+mj-lt"/>
                <a:ea typeface="Calibri" panose="020F0502020204030204" pitchFamily="34" charset="0"/>
                <a:cs typeface="Times New Roman" panose="02020603050405020304" pitchFamily="18" charset="0"/>
              </a:rPr>
              <a:t>Bratov kožuh</a:t>
            </a:r>
          </a:p>
          <a:p>
            <a:pPr>
              <a:lnSpc>
                <a:spcPct val="107000"/>
              </a:lnSpc>
              <a:spcAft>
                <a:spcPts val="800"/>
              </a:spcAft>
            </a:pPr>
            <a:r>
              <a:rPr lang="sl-SI" sz="1200" dirty="0" smtClean="0">
                <a:latin typeface="+mj-lt"/>
                <a:ea typeface="Calibri" panose="020F0502020204030204" pitchFamily="34" charset="0"/>
                <a:cs typeface="Times New Roman" panose="02020603050405020304" pitchFamily="18" charset="0"/>
              </a:rPr>
              <a:t>Gomboc, M. </a:t>
            </a:r>
            <a:r>
              <a:rPr lang="sl-SI" sz="1200" i="1" dirty="0" smtClean="0">
                <a:latin typeface="+mj-lt"/>
                <a:ea typeface="Calibri" panose="020F0502020204030204" pitchFamily="34" charset="0"/>
                <a:cs typeface="Times New Roman" panose="02020603050405020304" pitchFamily="18" charset="0"/>
              </a:rPr>
              <a:t>Balada o drevesu</a:t>
            </a:r>
          </a:p>
          <a:p>
            <a:pPr>
              <a:lnSpc>
                <a:spcPct val="107000"/>
              </a:lnSpc>
              <a:spcAft>
                <a:spcPts val="800"/>
              </a:spcAft>
            </a:pPr>
            <a:r>
              <a:rPr lang="sl-SI" sz="1200" dirty="0" smtClean="0">
                <a:latin typeface="+mj-lt"/>
                <a:ea typeface="Calibri" panose="020F0502020204030204" pitchFamily="34" charset="0"/>
                <a:cs typeface="Times New Roman" panose="02020603050405020304" pitchFamily="18" charset="0"/>
              </a:rPr>
              <a:t>Konc Lorenzutti, N. </a:t>
            </a:r>
            <a:r>
              <a:rPr lang="sl-SI" sz="1200" i="1" dirty="0" smtClean="0">
                <a:latin typeface="+mj-lt"/>
                <a:ea typeface="Calibri" panose="020F0502020204030204" pitchFamily="34" charset="0"/>
                <a:cs typeface="Times New Roman" panose="02020603050405020304" pitchFamily="18" charset="0"/>
              </a:rPr>
              <a:t>Beseda, ki je nimam</a:t>
            </a:r>
            <a:endParaRPr lang="sl-SI" sz="1100" i="1"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 </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u="sng" dirty="0">
                <a:latin typeface="+mj-lt"/>
                <a:ea typeface="Calibri" panose="020F0502020204030204" pitchFamily="34" charset="0"/>
                <a:cs typeface="Times New Roman" panose="02020603050405020304" pitchFamily="18" charset="0"/>
              </a:rPr>
              <a:t>POEZIJA</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Destovnik Kajuh, K. </a:t>
            </a:r>
            <a:r>
              <a:rPr lang="sl-SI" sz="1200" i="1" dirty="0">
                <a:latin typeface="+mj-lt"/>
                <a:ea typeface="Calibri" panose="020F0502020204030204" pitchFamily="34" charset="0"/>
                <a:cs typeface="Times New Roman" panose="02020603050405020304" pitchFamily="18" charset="0"/>
              </a:rPr>
              <a:t>Zbrane </a:t>
            </a:r>
            <a:r>
              <a:rPr lang="sl-SI" sz="1200" i="1" dirty="0" smtClean="0">
                <a:latin typeface="+mj-lt"/>
                <a:ea typeface="Calibri" panose="020F0502020204030204" pitchFamily="34" charset="0"/>
                <a:cs typeface="Times New Roman" panose="02020603050405020304" pitchFamily="18" charset="0"/>
              </a:rPr>
              <a:t>pesmi</a:t>
            </a:r>
          </a:p>
          <a:p>
            <a:pPr>
              <a:lnSpc>
                <a:spcPct val="107000"/>
              </a:lnSpc>
              <a:spcAft>
                <a:spcPts val="800"/>
              </a:spcAft>
            </a:pPr>
            <a:r>
              <a:rPr lang="sl-SI" sz="1200" dirty="0" smtClean="0">
                <a:latin typeface="+mj-lt"/>
                <a:ea typeface="Calibri" panose="020F0502020204030204" pitchFamily="34" charset="0"/>
                <a:cs typeface="Times New Roman" panose="02020603050405020304" pitchFamily="18" charset="0"/>
              </a:rPr>
              <a:t>Grafenauer</a:t>
            </a:r>
            <a:r>
              <a:rPr lang="sl-SI" sz="1200" dirty="0">
                <a:latin typeface="+mj-lt"/>
                <a:ea typeface="Calibri" panose="020F0502020204030204" pitchFamily="34" charset="0"/>
                <a:cs typeface="Times New Roman" panose="02020603050405020304" pitchFamily="18" charset="0"/>
              </a:rPr>
              <a:t>, N. </a:t>
            </a:r>
            <a:r>
              <a:rPr lang="sl-SI" sz="1200" i="1" dirty="0">
                <a:latin typeface="+mj-lt"/>
                <a:ea typeface="Calibri" panose="020F0502020204030204" pitchFamily="34" charset="0"/>
                <a:cs typeface="Times New Roman" panose="02020603050405020304" pitchFamily="18" charset="0"/>
              </a:rPr>
              <a:t>Skrivnosti</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Minatti, I. </a:t>
            </a:r>
            <a:r>
              <a:rPr lang="sl-SI" sz="1200" i="1" dirty="0">
                <a:latin typeface="+mj-lt"/>
                <a:ea typeface="Calibri" panose="020F0502020204030204" pitchFamily="34" charset="0"/>
                <a:cs typeface="Times New Roman" panose="02020603050405020304" pitchFamily="18" charset="0"/>
              </a:rPr>
              <a:t>Nekoga moraš imeti rad</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Menart, J.</a:t>
            </a:r>
            <a:r>
              <a:rPr lang="sl-SI" sz="1200" i="1" dirty="0">
                <a:latin typeface="+mj-lt"/>
                <a:ea typeface="Calibri" panose="020F0502020204030204" pitchFamily="34" charset="0"/>
                <a:cs typeface="Times New Roman" panose="02020603050405020304" pitchFamily="18" charset="0"/>
              </a:rPr>
              <a:t> Stihi mojih dni</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Novak, Boris A.</a:t>
            </a:r>
            <a:r>
              <a:rPr lang="sl-SI" sz="1200" i="1" dirty="0">
                <a:latin typeface="+mj-lt"/>
                <a:ea typeface="Calibri" panose="020F0502020204030204" pitchFamily="34" charset="0"/>
                <a:cs typeface="Times New Roman" panose="02020603050405020304" pitchFamily="18" charset="0"/>
              </a:rPr>
              <a:t> Oblike duha</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i="1" dirty="0">
                <a:latin typeface="+mj-lt"/>
                <a:ea typeface="Calibri" panose="020F0502020204030204" pitchFamily="34" charset="0"/>
                <a:cs typeface="Times New Roman" panose="02020603050405020304" pitchFamily="18" charset="0"/>
              </a:rPr>
              <a:t>Vsaka ljubezen je pesem</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i="1" dirty="0">
                <a:latin typeface="+mj-lt"/>
                <a:ea typeface="Calibri" panose="020F0502020204030204" pitchFamily="34" charset="0"/>
                <a:cs typeface="Times New Roman" panose="02020603050405020304" pitchFamily="18" charset="0"/>
              </a:rPr>
              <a:t>Pesmi dolenjske dežele</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Župančič, O.</a:t>
            </a:r>
            <a:r>
              <a:rPr lang="sl-SI" sz="1200" i="1" dirty="0">
                <a:latin typeface="+mj-lt"/>
                <a:ea typeface="Calibri" panose="020F0502020204030204" pitchFamily="34" charset="0"/>
                <a:cs typeface="Times New Roman" panose="02020603050405020304" pitchFamily="18" charset="0"/>
              </a:rPr>
              <a:t> Pesmi</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100" dirty="0">
                <a:latin typeface="Calibri" panose="020F0502020204030204" pitchFamily="34" charset="0"/>
                <a:ea typeface="Calibri" panose="020F0502020204030204" pitchFamily="34" charset="0"/>
                <a:cs typeface="Times New Roman" panose="02020603050405020304" pitchFamily="18" charset="0"/>
              </a:rPr>
              <a:t> </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984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4672383" y="0"/>
            <a:ext cx="7038653" cy="6705599"/>
          </a:xfrm>
        </p:spPr>
        <p:txBody>
          <a:bodyPr rtlCol="0">
            <a:normAutofit fontScale="90000"/>
          </a:bodyPr>
          <a:lstStyle/>
          <a:p>
            <a:pPr>
              <a:lnSpc>
                <a:spcPct val="100000"/>
              </a:lnSpc>
            </a:pPr>
            <a:r>
              <a:rPr lang="sl-SI" sz="1400" b="1" dirty="0" smtClean="0"/>
              <a:t/>
            </a:r>
            <a:br>
              <a:rPr lang="sl-SI" sz="1400" b="1" dirty="0" smtClean="0"/>
            </a:br>
            <a:r>
              <a:rPr lang="sl-SI" sz="1400" b="1" dirty="0"/>
              <a:t/>
            </a:r>
            <a:br>
              <a:rPr lang="sl-SI" sz="1400" b="1" dirty="0"/>
            </a:br>
            <a:r>
              <a:rPr lang="sl-SI" sz="1400" b="1" dirty="0" smtClean="0"/>
              <a:t>PRIPOROČILNI </a:t>
            </a:r>
            <a:r>
              <a:rPr lang="sl-SI" sz="1400" b="1" dirty="0"/>
              <a:t>SEZNAM ZA BRALNO ZNAČKO</a:t>
            </a:r>
            <a:r>
              <a:rPr lang="sl-SI" sz="1400" dirty="0"/>
              <a:t/>
            </a:r>
            <a:br>
              <a:rPr lang="sl-SI" sz="1400" dirty="0"/>
            </a:br>
            <a:r>
              <a:rPr lang="sl-SI" sz="1400" b="1" dirty="0"/>
              <a:t>1. </a:t>
            </a:r>
            <a:r>
              <a:rPr lang="sl-SI" sz="1400" b="1" dirty="0" smtClean="0"/>
              <a:t>RAZRED</a:t>
            </a:r>
            <a:br>
              <a:rPr lang="sl-SI" sz="1400" b="1" dirty="0" smtClean="0"/>
            </a:br>
            <a:r>
              <a:rPr lang="sl-SI" sz="1400" dirty="0"/>
              <a:t/>
            </a:r>
            <a:br>
              <a:rPr lang="sl-SI" sz="1400" dirty="0"/>
            </a:br>
            <a:r>
              <a:rPr lang="sl-SI" sz="1300" u="sng" dirty="0" smtClean="0"/>
              <a:t>ZGODBICE IN PRAVLJICE</a:t>
            </a:r>
            <a:br>
              <a:rPr lang="sl-SI" sz="1300" u="sng" dirty="0" smtClean="0"/>
            </a:br>
            <a:r>
              <a:rPr lang="sl-SI" sz="1300" dirty="0"/>
              <a:t/>
            </a:r>
            <a:br>
              <a:rPr lang="sl-SI" sz="1300" dirty="0"/>
            </a:br>
            <a:r>
              <a:rPr lang="sl-SI" sz="1300" dirty="0"/>
              <a:t>ANDERSEN, H. C. </a:t>
            </a:r>
            <a:r>
              <a:rPr lang="sl-SI" sz="1300" i="1" dirty="0"/>
              <a:t>KRALJIČNA NA ZRNU </a:t>
            </a:r>
            <a:r>
              <a:rPr lang="sl-SI" sz="1300" i="1" dirty="0" smtClean="0"/>
              <a:t>GRAHA</a:t>
            </a:r>
            <a:r>
              <a:rPr lang="sl-SI" sz="1300" dirty="0"/>
              <a:t/>
            </a:r>
            <a:br>
              <a:rPr lang="sl-SI" sz="1300" dirty="0"/>
            </a:br>
            <a:r>
              <a:rPr lang="sl-SI" sz="1300" dirty="0"/>
              <a:t>BARKLEN, J. ZBIRKA </a:t>
            </a:r>
            <a:r>
              <a:rPr lang="sl-SI" sz="1300" i="1" dirty="0"/>
              <a:t>TRNOVO </a:t>
            </a:r>
            <a:r>
              <a:rPr lang="sl-SI" sz="1300" i="1" dirty="0" smtClean="0"/>
              <a:t>ROBIDOVJE</a:t>
            </a:r>
            <a:r>
              <a:rPr lang="sl-SI" sz="1300" dirty="0"/>
              <a:t/>
            </a:r>
            <a:br>
              <a:rPr lang="sl-SI" sz="1300" dirty="0"/>
            </a:br>
            <a:r>
              <a:rPr lang="sl-SI" sz="1300" dirty="0"/>
              <a:t>DE BEER, H. ZGODBE O BELEM </a:t>
            </a:r>
            <a:r>
              <a:rPr lang="sl-SI" sz="1300" dirty="0" smtClean="0"/>
              <a:t>MEDVEDKU</a:t>
            </a:r>
            <a:r>
              <a:rPr lang="sl-SI" sz="1300" dirty="0"/>
              <a:t/>
            </a:r>
            <a:br>
              <a:rPr lang="sl-SI" sz="1300" dirty="0"/>
            </a:br>
            <a:r>
              <a:rPr lang="sl-SI" sz="1300" dirty="0"/>
              <a:t>BIND, I. </a:t>
            </a:r>
            <a:r>
              <a:rPr lang="sl-SI" sz="1300" i="1" dirty="0"/>
              <a:t>DOBRI ZLOBNI </a:t>
            </a:r>
            <a:r>
              <a:rPr lang="sl-SI" sz="1300" i="1" dirty="0" smtClean="0"/>
              <a:t>VOLK</a:t>
            </a:r>
            <a:r>
              <a:rPr lang="sl-SI" sz="1300" dirty="0"/>
              <a:t/>
            </a:r>
            <a:br>
              <a:rPr lang="sl-SI" sz="1300" dirty="0"/>
            </a:br>
            <a:r>
              <a:rPr lang="sl-SI" sz="1300" dirty="0"/>
              <a:t>BUTTERWORTH, N. </a:t>
            </a:r>
            <a:r>
              <a:rPr lang="sl-SI" sz="1300" i="1" dirty="0"/>
              <a:t>LOV NA ZAKLAD</a:t>
            </a:r>
            <a:r>
              <a:rPr lang="sl-SI" sz="1300" dirty="0"/>
              <a:t/>
            </a:r>
            <a:br>
              <a:rPr lang="sl-SI" sz="1300" dirty="0"/>
            </a:br>
            <a:r>
              <a:rPr lang="sl-SI" sz="1300" dirty="0" smtClean="0"/>
              <a:t>THAXTER, C. </a:t>
            </a:r>
            <a:r>
              <a:rPr lang="sl-SI" sz="1300" i="1" dirty="0" smtClean="0"/>
              <a:t>DOGODIVŠČINE MALE MIŠKE</a:t>
            </a:r>
            <a:r>
              <a:rPr lang="sl-SI" sz="1300" dirty="0"/>
              <a:t/>
            </a:r>
            <a:br>
              <a:rPr lang="sl-SI" sz="1300" dirty="0"/>
            </a:br>
            <a:r>
              <a:rPr lang="sl-SI" sz="1300" dirty="0"/>
              <a:t>KOS, G. </a:t>
            </a:r>
            <a:r>
              <a:rPr lang="sl-SI" sz="1300" i="1" dirty="0"/>
              <a:t>GRDAVŠI IN PRESENEČENJE</a:t>
            </a:r>
            <a:r>
              <a:rPr lang="sl-SI" sz="1300" dirty="0"/>
              <a:t/>
            </a:r>
            <a:br>
              <a:rPr lang="sl-SI" sz="1300" dirty="0"/>
            </a:br>
            <a:r>
              <a:rPr lang="sl-SI" sz="1300" dirty="0"/>
              <a:t>LIERSCH, A. </a:t>
            </a:r>
            <a:r>
              <a:rPr lang="sl-SI" sz="1300" i="1" dirty="0"/>
              <a:t>HIŠKA ZA VSE</a:t>
            </a:r>
            <a:r>
              <a:rPr lang="sl-SI" sz="1300" dirty="0"/>
              <a:t/>
            </a:r>
            <a:br>
              <a:rPr lang="sl-SI" sz="1300" dirty="0"/>
            </a:br>
            <a:r>
              <a:rPr lang="sl-SI" sz="1300" dirty="0"/>
              <a:t>BREST, V. </a:t>
            </a:r>
            <a:r>
              <a:rPr lang="sl-SI" sz="1300" i="1" dirty="0"/>
              <a:t>PRODAJAMO ZA GUMBE</a:t>
            </a:r>
            <a:r>
              <a:rPr lang="sl-SI" sz="1300" dirty="0"/>
              <a:t/>
            </a:r>
            <a:br>
              <a:rPr lang="sl-SI" sz="1300" dirty="0"/>
            </a:br>
            <a:r>
              <a:rPr lang="sl-SI" sz="1300" dirty="0" smtClean="0"/>
              <a:t>FRASER, L. </a:t>
            </a:r>
            <a:r>
              <a:rPr lang="sl-SI" sz="1300" i="1" dirty="0" smtClean="0"/>
              <a:t>DROBCENA GERTA</a:t>
            </a:r>
            <a:r>
              <a:rPr lang="sl-SI" sz="1300" dirty="0"/>
              <a:t/>
            </a:r>
            <a:br>
              <a:rPr lang="sl-SI" sz="1300" dirty="0"/>
            </a:br>
            <a:r>
              <a:rPr lang="sl-SI" sz="1300" dirty="0"/>
              <a:t>HROCH, K. </a:t>
            </a:r>
            <a:r>
              <a:rPr lang="sl-SI" sz="1300" i="1" dirty="0"/>
              <a:t>O GOSKICI, KI SE JE UČILA PETI</a:t>
            </a:r>
            <a:r>
              <a:rPr lang="sl-SI" sz="1300" dirty="0"/>
              <a:t> </a:t>
            </a:r>
            <a:br>
              <a:rPr lang="sl-SI" sz="1300" dirty="0"/>
            </a:br>
            <a:r>
              <a:rPr lang="sl-SI" sz="1300" dirty="0"/>
              <a:t>PREUSSLER, O. </a:t>
            </a:r>
            <a:r>
              <a:rPr lang="sl-SI" sz="1300" i="1" dirty="0"/>
              <a:t>NERODNA AVGUŠTINA</a:t>
            </a:r>
            <a:r>
              <a:rPr lang="sl-SI" sz="1300" dirty="0"/>
              <a:t/>
            </a:r>
            <a:br>
              <a:rPr lang="sl-SI" sz="1300" dirty="0"/>
            </a:br>
            <a:r>
              <a:rPr lang="sl-SI" sz="1300" dirty="0"/>
              <a:t>PFISTER, M. </a:t>
            </a:r>
            <a:r>
              <a:rPr lang="sl-SI" sz="1300" i="1" dirty="0"/>
              <a:t>MAVRIČNA RIBICA/HOPEK SE UČI PLAVATI</a:t>
            </a:r>
            <a:r>
              <a:rPr lang="sl-SI" sz="1300" dirty="0"/>
              <a:t/>
            </a:r>
            <a:br>
              <a:rPr lang="sl-SI" sz="1300" dirty="0"/>
            </a:br>
            <a:r>
              <a:rPr lang="sl-SI" sz="1300" i="1" dirty="0"/>
              <a:t>PRAVLJICA O VETRU</a:t>
            </a:r>
            <a:r>
              <a:rPr lang="sl-SI" sz="1300" dirty="0"/>
              <a:t/>
            </a:r>
            <a:br>
              <a:rPr lang="sl-SI" sz="1300" dirty="0"/>
            </a:br>
            <a:r>
              <a:rPr lang="sl-SI" sz="1300" dirty="0" smtClean="0"/>
              <a:t>BRIGHT, L. </a:t>
            </a:r>
            <a:r>
              <a:rPr lang="sl-SI" sz="1300" i="1" dirty="0" smtClean="0"/>
              <a:t>VEVERIČJI PREPIR</a:t>
            </a:r>
            <a:r>
              <a:rPr lang="sl-SI" sz="1300" i="1" dirty="0"/>
              <a:t/>
            </a:r>
            <a:br>
              <a:rPr lang="sl-SI" sz="1300" i="1" dirty="0"/>
            </a:br>
            <a:r>
              <a:rPr lang="sl-SI" sz="1300" dirty="0"/>
              <a:t>PETIGNY, A. ZGODBE O KATJI</a:t>
            </a:r>
            <a:br>
              <a:rPr lang="sl-SI" sz="1300" dirty="0"/>
            </a:br>
            <a:r>
              <a:rPr lang="sl-SI" sz="1300" dirty="0"/>
              <a:t>SVETINA, P. </a:t>
            </a:r>
            <a:r>
              <a:rPr lang="sl-SI" sz="1300" i="1" dirty="0"/>
              <a:t>MROŽEK, MROŽEK/KAKO JE GOSPOD FELIKS TEKMOVAL S KOLESOM</a:t>
            </a:r>
            <a:r>
              <a:rPr lang="sl-SI" sz="1300" dirty="0"/>
              <a:t/>
            </a:r>
            <a:br>
              <a:rPr lang="sl-SI" sz="1300" dirty="0"/>
            </a:br>
            <a:r>
              <a:rPr lang="sl-SI" sz="1300" dirty="0"/>
              <a:t>KOKELJ, N. </a:t>
            </a:r>
            <a:r>
              <a:rPr lang="sl-SI" sz="1300" i="1" dirty="0"/>
              <a:t>MALA </a:t>
            </a:r>
            <a:r>
              <a:rPr lang="sl-SI" sz="1300" i="1" dirty="0" smtClean="0"/>
              <a:t>PASTIRICA</a:t>
            </a:r>
            <a:br>
              <a:rPr lang="sl-SI" sz="1300" i="1" dirty="0" smtClean="0"/>
            </a:br>
            <a:r>
              <a:rPr lang="sl-SI" sz="1300" i="1" dirty="0" smtClean="0"/>
              <a:t>MAV HROVAT, N. OZIMNICA</a:t>
            </a:r>
            <a:br>
              <a:rPr lang="sl-SI" sz="1300" i="1" dirty="0" smtClean="0"/>
            </a:br>
            <a:r>
              <a:rPr lang="sl-SI" sz="1300" i="1" dirty="0" smtClean="0"/>
              <a:t>KOKALJ, T. ULIČNA SVETILKA</a:t>
            </a:r>
            <a:r>
              <a:rPr lang="sl-SI" sz="1300" dirty="0"/>
              <a:t/>
            </a:r>
            <a:br>
              <a:rPr lang="sl-SI" sz="1300" dirty="0"/>
            </a:br>
            <a:r>
              <a:rPr lang="sl-SI" sz="1400" dirty="0"/>
              <a:t> </a:t>
            </a:r>
            <a:br>
              <a:rPr lang="sl-SI" sz="1400" dirty="0"/>
            </a:br>
            <a:r>
              <a:rPr lang="sl-SI" sz="1400" dirty="0"/>
              <a:t> </a:t>
            </a:r>
            <a:r>
              <a:rPr lang="sl-SI" sz="1300" u="sng" dirty="0" smtClean="0"/>
              <a:t>POEZIJA</a:t>
            </a:r>
            <a:br>
              <a:rPr lang="sl-SI" sz="1300" u="sng" dirty="0" smtClean="0"/>
            </a:br>
            <a:r>
              <a:rPr lang="sl-SI" sz="1300" dirty="0"/>
              <a:t/>
            </a:r>
            <a:br>
              <a:rPr lang="sl-SI" sz="1300" dirty="0"/>
            </a:br>
            <a:r>
              <a:rPr lang="sl-SI" sz="1300" dirty="0"/>
              <a:t>LAINŠČEK, F. </a:t>
            </a:r>
            <a:r>
              <a:rPr lang="sl-SI" sz="1300" i="1" dirty="0"/>
              <a:t>PESMI ZA MAJHNA ČEBLJALA</a:t>
            </a:r>
            <a:r>
              <a:rPr lang="sl-SI" sz="1300" dirty="0"/>
              <a:t/>
            </a:r>
            <a:br>
              <a:rPr lang="sl-SI" sz="1300" dirty="0"/>
            </a:br>
            <a:r>
              <a:rPr lang="sl-SI" sz="1300" dirty="0"/>
              <a:t>LAINŠČEK, F. </a:t>
            </a:r>
            <a:r>
              <a:rPr lang="sl-SI" sz="1300" i="1" dirty="0"/>
              <a:t>CICIBANIJA</a:t>
            </a:r>
            <a:r>
              <a:rPr lang="sl-SI" sz="1300" dirty="0"/>
              <a:t/>
            </a:r>
            <a:br>
              <a:rPr lang="sl-SI" sz="1300" dirty="0"/>
            </a:br>
            <a:r>
              <a:rPr lang="sl-SI" sz="1300" dirty="0"/>
              <a:t>KOŠUTA, M. </a:t>
            </a:r>
            <a:r>
              <a:rPr lang="sl-SI" sz="1300" i="1" dirty="0"/>
              <a:t>LESTEV IN SIRČEK</a:t>
            </a:r>
            <a:r>
              <a:rPr lang="sl-SI" sz="1300" dirty="0"/>
              <a:t/>
            </a:r>
            <a:br>
              <a:rPr lang="sl-SI" sz="1300" dirty="0"/>
            </a:br>
            <a:r>
              <a:rPr lang="sl-SI" sz="1300" i="1" dirty="0"/>
              <a:t>POJTE, POJTE, DROBNE PTICE …</a:t>
            </a:r>
            <a:r>
              <a:rPr lang="sl-SI" sz="1300" dirty="0"/>
              <a:t/>
            </a:r>
            <a:br>
              <a:rPr lang="sl-SI" sz="1300" dirty="0"/>
            </a:br>
            <a:r>
              <a:rPr lang="sl-SI" sz="1300" dirty="0"/>
              <a:t>ČERNEJEVA, A. </a:t>
            </a:r>
            <a:r>
              <a:rPr lang="sl-SI" sz="1300" i="1" dirty="0"/>
              <a:t>HI, </a:t>
            </a:r>
            <a:r>
              <a:rPr lang="sl-SI" sz="1300" i="1" dirty="0" smtClean="0"/>
              <a:t>KONJIČEK</a:t>
            </a:r>
            <a:br>
              <a:rPr lang="sl-SI" sz="1300" i="1" dirty="0" smtClean="0"/>
            </a:br>
            <a:r>
              <a:rPr lang="sl-SI" sz="1300" dirty="0" smtClean="0"/>
              <a:t>PAVČEK, T</a:t>
            </a:r>
            <a:r>
              <a:rPr lang="sl-SI" sz="1300" i="1" dirty="0" smtClean="0"/>
              <a:t>. ČENČARIJA</a:t>
            </a:r>
            <a:endParaRPr lang="sl-SI" sz="1400"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4672383" y="152400"/>
            <a:ext cx="7008574" cy="6553199"/>
          </a:xfrm>
        </p:spPr>
        <p:txBody>
          <a:bodyPr rtlCol="0">
            <a:normAutofit/>
          </a:bodyPr>
          <a:lstStyle/>
          <a:p>
            <a:r>
              <a:rPr lang="sl-SI" sz="1400" dirty="0"/>
              <a:t/>
            </a:r>
            <a:br>
              <a:rPr lang="sl-SI" sz="1400" dirty="0"/>
            </a:br>
            <a:endParaRPr lang="sl-SI" sz="1400" dirty="0"/>
          </a:p>
        </p:txBody>
      </p:sp>
      <p:sp>
        <p:nvSpPr>
          <p:cNvPr id="4" name="Pravokotnik 3"/>
          <p:cNvSpPr/>
          <p:nvPr/>
        </p:nvSpPr>
        <p:spPr>
          <a:xfrm>
            <a:off x="3960812" y="304799"/>
            <a:ext cx="8305799" cy="7812727"/>
          </a:xfrm>
          <a:prstGeom prst="rect">
            <a:avLst/>
          </a:prstGeom>
        </p:spPr>
        <p:txBody>
          <a:bodyPr wrap="square" numCol="2">
            <a:spAutoFit/>
          </a:bodyPr>
          <a:lstStyle/>
          <a:p>
            <a:pPr algn="ctr">
              <a:lnSpc>
                <a:spcPct val="107000"/>
              </a:lnSpc>
              <a:spcAft>
                <a:spcPts val="800"/>
              </a:spcAft>
            </a:pPr>
            <a:r>
              <a:rPr lang="sl-SI" sz="1200" b="1" dirty="0">
                <a:latin typeface="+mj-lt"/>
                <a:ea typeface="Calibri" panose="020F0502020204030204" pitchFamily="34" charset="0"/>
                <a:cs typeface="Times New Roman" panose="02020603050405020304" pitchFamily="18" charset="0"/>
              </a:rPr>
              <a:t>PRIPOROČILNI SEZNAM ZA BRALNO ZNAČKO</a:t>
            </a:r>
            <a:endParaRPr lang="sl-SI" sz="1100" dirty="0">
              <a:latin typeface="+mj-lt"/>
              <a:ea typeface="Calibri" panose="020F0502020204030204" pitchFamily="34" charset="0"/>
              <a:cs typeface="Times New Roman" panose="02020603050405020304" pitchFamily="18" charset="0"/>
            </a:endParaRPr>
          </a:p>
          <a:p>
            <a:pPr algn="ctr">
              <a:lnSpc>
                <a:spcPct val="107000"/>
              </a:lnSpc>
              <a:spcAft>
                <a:spcPts val="800"/>
              </a:spcAft>
            </a:pPr>
            <a:r>
              <a:rPr lang="sl-SI" sz="1200" b="1" dirty="0">
                <a:latin typeface="+mj-lt"/>
                <a:ea typeface="Calibri" panose="020F0502020204030204" pitchFamily="34" charset="0"/>
                <a:cs typeface="Times New Roman" panose="02020603050405020304" pitchFamily="18" charset="0"/>
              </a:rPr>
              <a:t>2. RAZRED</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u="sng" dirty="0" smtClean="0">
                <a:latin typeface="+mj-lt"/>
                <a:ea typeface="Calibri" panose="020F0502020204030204" pitchFamily="34" charset="0"/>
                <a:cs typeface="Times New Roman" panose="02020603050405020304" pitchFamily="18" charset="0"/>
              </a:rPr>
              <a:t>Zgodbe in pravljice</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Andersen, H. C. </a:t>
            </a:r>
            <a:r>
              <a:rPr lang="sl-SI" sz="1200" i="1" dirty="0" smtClean="0">
                <a:latin typeface="+mj-lt"/>
                <a:ea typeface="Calibri" panose="020F0502020204030204" pitchFamily="34" charset="0"/>
                <a:cs typeface="Times New Roman" panose="02020603050405020304" pitchFamily="18" charset="0"/>
              </a:rPr>
              <a:t>Snežna </a:t>
            </a:r>
            <a:r>
              <a:rPr lang="sl-SI" sz="1200" i="1" dirty="0">
                <a:latin typeface="+mj-lt"/>
                <a:ea typeface="Calibri" panose="020F0502020204030204" pitchFamily="34" charset="0"/>
                <a:cs typeface="Times New Roman" panose="02020603050405020304" pitchFamily="18" charset="0"/>
              </a:rPr>
              <a:t>kraljica</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Koren, M. </a:t>
            </a:r>
            <a:r>
              <a:rPr lang="sl-SI" sz="1200" i="1" dirty="0">
                <a:latin typeface="+mj-lt"/>
                <a:ea typeface="Calibri" panose="020F0502020204030204" pitchFamily="34" charset="0"/>
                <a:cs typeface="Times New Roman" panose="02020603050405020304" pitchFamily="18" charset="0"/>
              </a:rPr>
              <a:t>Mala pošast Mici</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Makarovič, S. </a:t>
            </a:r>
            <a:r>
              <a:rPr lang="sl-SI" sz="1200" i="1" dirty="0" err="1">
                <a:latin typeface="+mj-lt"/>
                <a:ea typeface="Calibri" panose="020F0502020204030204" pitchFamily="34" charset="0"/>
                <a:cs typeface="Times New Roman" panose="02020603050405020304" pitchFamily="18" charset="0"/>
              </a:rPr>
              <a:t>Sovica</a:t>
            </a:r>
            <a:r>
              <a:rPr lang="sl-SI" sz="1200" i="1" dirty="0">
                <a:latin typeface="+mj-lt"/>
                <a:ea typeface="Calibri" panose="020F0502020204030204" pitchFamily="34" charset="0"/>
                <a:cs typeface="Times New Roman" panose="02020603050405020304" pitchFamily="18" charset="0"/>
              </a:rPr>
              <a:t> </a:t>
            </a:r>
            <a:r>
              <a:rPr lang="sl-SI" sz="1200" i="1" dirty="0" err="1">
                <a:latin typeface="+mj-lt"/>
                <a:ea typeface="Calibri" panose="020F0502020204030204" pitchFamily="34" charset="0"/>
                <a:cs typeface="Times New Roman" panose="02020603050405020304" pitchFamily="18" charset="0"/>
              </a:rPr>
              <a:t>Oka</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Peroci, E. </a:t>
            </a:r>
            <a:r>
              <a:rPr lang="sl-SI" sz="1200" i="1" dirty="0">
                <a:latin typeface="+mj-lt"/>
                <a:ea typeface="Calibri" panose="020F0502020204030204" pitchFamily="34" charset="0"/>
                <a:cs typeface="Times New Roman" panose="02020603050405020304" pitchFamily="18" charset="0"/>
              </a:rPr>
              <a:t>Moj dežnik je lahko balon</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Suhodolčan, L. </a:t>
            </a:r>
            <a:r>
              <a:rPr lang="sl-SI" sz="1200" i="1" dirty="0">
                <a:latin typeface="+mj-lt"/>
                <a:ea typeface="Calibri" panose="020F0502020204030204" pitchFamily="34" charset="0"/>
                <a:cs typeface="Times New Roman" panose="02020603050405020304" pitchFamily="18" charset="0"/>
              </a:rPr>
              <a:t>Kuža luža/ </a:t>
            </a:r>
            <a:r>
              <a:rPr lang="sl-SI" sz="1200" i="1" dirty="0" err="1">
                <a:latin typeface="+mj-lt"/>
                <a:ea typeface="Calibri" panose="020F0502020204030204" pitchFamily="34" charset="0"/>
                <a:cs typeface="Times New Roman" panose="02020603050405020304" pitchFamily="18" charset="0"/>
              </a:rPr>
              <a:t>Cepecepetavček</a:t>
            </a:r>
            <a:r>
              <a:rPr lang="sl-SI" sz="1200" i="1" dirty="0">
                <a:latin typeface="+mj-lt"/>
                <a:ea typeface="Calibri" panose="020F0502020204030204" pitchFamily="34" charset="0"/>
                <a:cs typeface="Times New Roman" panose="02020603050405020304" pitchFamily="18" charset="0"/>
              </a:rPr>
              <a:t>/Krojaček </a:t>
            </a:r>
            <a:r>
              <a:rPr lang="sl-SI" sz="1200" i="1" dirty="0" err="1">
                <a:latin typeface="+mj-lt"/>
                <a:ea typeface="Calibri" panose="020F0502020204030204" pitchFamily="34" charset="0"/>
                <a:cs typeface="Times New Roman" panose="02020603050405020304" pitchFamily="18" charset="0"/>
              </a:rPr>
              <a:t>Hlaček</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Štefan. A. </a:t>
            </a:r>
            <a:r>
              <a:rPr lang="sl-SI" sz="1200" i="1" dirty="0">
                <a:latin typeface="+mj-lt"/>
                <a:ea typeface="Calibri" panose="020F0502020204030204" pitchFamily="34" charset="0"/>
                <a:cs typeface="Times New Roman" panose="02020603050405020304" pitchFamily="18" charset="0"/>
              </a:rPr>
              <a:t>Kotiček na koncu sveta</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smtClean="0">
                <a:latin typeface="+mj-lt"/>
                <a:ea typeface="Calibri" panose="020F0502020204030204" pitchFamily="34" charset="0"/>
                <a:cs typeface="Times New Roman" panose="02020603050405020304" pitchFamily="18" charset="0"/>
              </a:rPr>
              <a:t>Gazvoda, D. </a:t>
            </a:r>
            <a:r>
              <a:rPr lang="sl-SI" sz="1200" i="1" dirty="0" smtClean="0">
                <a:latin typeface="+mj-lt"/>
                <a:ea typeface="Calibri" panose="020F0502020204030204" pitchFamily="34" charset="0"/>
                <a:cs typeface="Times New Roman" panose="02020603050405020304" pitchFamily="18" charset="0"/>
              </a:rPr>
              <a:t>Škrat </a:t>
            </a:r>
            <a:r>
              <a:rPr lang="sl-SI" sz="1200" i="1" dirty="0" err="1" smtClean="0">
                <a:latin typeface="+mj-lt"/>
                <a:ea typeface="Calibri" panose="020F0502020204030204" pitchFamily="34" charset="0"/>
                <a:cs typeface="Times New Roman" panose="02020603050405020304" pitchFamily="18" charset="0"/>
              </a:rPr>
              <a:t>Gorjancl</a:t>
            </a:r>
            <a:r>
              <a:rPr lang="sl-SI" sz="1200" i="1" dirty="0" smtClean="0">
                <a:latin typeface="+mj-lt"/>
                <a:ea typeface="Calibri" panose="020F0502020204030204" pitchFamily="34" charset="0"/>
                <a:cs typeface="Times New Roman" panose="02020603050405020304" pitchFamily="18" charset="0"/>
              </a:rPr>
              <a:t>, kje si?!</a:t>
            </a:r>
            <a:endParaRPr lang="sl-SI" sz="1100" i="1"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slovenska ljudska pravljica: </a:t>
            </a:r>
            <a:r>
              <a:rPr lang="sl-SI" sz="1200" i="1" dirty="0">
                <a:latin typeface="+mj-lt"/>
                <a:ea typeface="Calibri" panose="020F0502020204030204" pitchFamily="34" charset="0"/>
                <a:cs typeface="Times New Roman" panose="02020603050405020304" pitchFamily="18" charset="0"/>
              </a:rPr>
              <a:t>Hudičeva </a:t>
            </a:r>
            <a:r>
              <a:rPr lang="sl-SI" sz="1200" i="1" dirty="0" smtClean="0">
                <a:latin typeface="+mj-lt"/>
                <a:ea typeface="Calibri" panose="020F0502020204030204" pitchFamily="34" charset="0"/>
                <a:cs typeface="Times New Roman" panose="02020603050405020304" pitchFamily="18" charset="0"/>
              </a:rPr>
              <a:t>volna/Od Lintverna</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Kesič Dimic, K. </a:t>
            </a:r>
            <a:r>
              <a:rPr lang="sl-SI" sz="1200" i="1" dirty="0">
                <a:latin typeface="+mj-lt"/>
                <a:ea typeface="Calibri" panose="020F0502020204030204" pitchFamily="34" charset="0"/>
                <a:cs typeface="Times New Roman" panose="02020603050405020304" pitchFamily="18" charset="0"/>
              </a:rPr>
              <a:t>Slon pleza na drevo</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smtClean="0">
                <a:latin typeface="+mj-lt"/>
                <a:ea typeface="Calibri" panose="020F0502020204030204" pitchFamily="34" charset="0"/>
                <a:cs typeface="Times New Roman" panose="02020603050405020304" pitchFamily="18" charset="0"/>
              </a:rPr>
              <a:t>Spengler</a:t>
            </a:r>
            <a:r>
              <a:rPr lang="sl-SI" sz="1200" dirty="0" smtClean="0">
                <a:latin typeface="+mj-lt"/>
                <a:ea typeface="Calibri" panose="020F0502020204030204" pitchFamily="34" charset="0"/>
                <a:cs typeface="Times New Roman" panose="02020603050405020304" pitchFamily="18" charset="0"/>
              </a:rPr>
              <a:t>, C. </a:t>
            </a:r>
            <a:r>
              <a:rPr lang="sl-SI" sz="1200" i="1" dirty="0" smtClean="0">
                <a:latin typeface="+mj-lt"/>
                <a:ea typeface="Calibri" panose="020F0502020204030204" pitchFamily="34" charset="0"/>
                <a:cs typeface="Times New Roman" panose="02020603050405020304" pitchFamily="18" charset="0"/>
              </a:rPr>
              <a:t>Morski konjički so razprodani</a:t>
            </a:r>
          </a:p>
          <a:p>
            <a:pPr>
              <a:lnSpc>
                <a:spcPct val="107000"/>
              </a:lnSpc>
              <a:spcAft>
                <a:spcPts val="800"/>
              </a:spcAft>
            </a:pPr>
            <a:r>
              <a:rPr lang="sl-SI" sz="1200" dirty="0" err="1" smtClean="0">
                <a:latin typeface="+mj-lt"/>
                <a:ea typeface="Calibri" panose="020F0502020204030204" pitchFamily="34" charset="0"/>
                <a:cs typeface="Times New Roman" panose="02020603050405020304" pitchFamily="18" charset="0"/>
              </a:rPr>
              <a:t>Kuclar</a:t>
            </a:r>
            <a:r>
              <a:rPr lang="sl-SI" sz="1200" dirty="0">
                <a:latin typeface="+mj-lt"/>
                <a:ea typeface="Calibri" panose="020F0502020204030204" pitchFamily="34" charset="0"/>
                <a:cs typeface="Times New Roman" panose="02020603050405020304" pitchFamily="18" charset="0"/>
              </a:rPr>
              <a:t>, Š. </a:t>
            </a:r>
            <a:r>
              <a:rPr lang="sl-SI" sz="1200" i="1" dirty="0">
                <a:latin typeface="+mj-lt"/>
                <a:ea typeface="Calibri" panose="020F0502020204030204" pitchFamily="34" charset="0"/>
                <a:cs typeface="Times New Roman" panose="02020603050405020304" pitchFamily="18" charset="0"/>
              </a:rPr>
              <a:t>Kako postati </a:t>
            </a:r>
            <a:r>
              <a:rPr lang="sl-SI" sz="1200" i="1" dirty="0" err="1">
                <a:latin typeface="+mj-lt"/>
                <a:ea typeface="Calibri" panose="020F0502020204030204" pitchFamily="34" charset="0"/>
                <a:cs typeface="Times New Roman" panose="02020603050405020304" pitchFamily="18" charset="0"/>
              </a:rPr>
              <a:t>deževnikar</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Kuhlman</a:t>
            </a:r>
            <a:r>
              <a:rPr lang="sl-SI" sz="1200" dirty="0">
                <a:latin typeface="+mj-lt"/>
                <a:ea typeface="Calibri" panose="020F0502020204030204" pitchFamily="34" charset="0"/>
                <a:cs typeface="Times New Roman" panose="02020603050405020304" pitchFamily="18" charset="0"/>
              </a:rPr>
              <a:t>, T</a:t>
            </a:r>
            <a:r>
              <a:rPr lang="sl-SI" sz="1200" i="1" dirty="0">
                <a:latin typeface="+mj-lt"/>
                <a:ea typeface="Calibri" panose="020F0502020204030204" pitchFamily="34" charset="0"/>
                <a:cs typeface="Times New Roman" panose="02020603050405020304" pitchFamily="18" charset="0"/>
              </a:rPr>
              <a:t>. Lindbergh</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Lainšček, F. </a:t>
            </a:r>
            <a:r>
              <a:rPr lang="sl-SI" sz="1200" i="1" dirty="0">
                <a:latin typeface="+mj-lt"/>
                <a:ea typeface="Calibri" panose="020F0502020204030204" pitchFamily="34" charset="0"/>
                <a:cs typeface="Times New Roman" panose="02020603050405020304" pitchFamily="18" charset="0"/>
              </a:rPr>
              <a:t>Mišek Miško in </a:t>
            </a:r>
            <a:r>
              <a:rPr lang="sl-SI" sz="1200" i="1" dirty="0" err="1">
                <a:latin typeface="+mj-lt"/>
                <a:ea typeface="Calibri" panose="020F0502020204030204" pitchFamily="34" charset="0"/>
                <a:cs typeface="Times New Roman" panose="02020603050405020304" pitchFamily="18" charset="0"/>
              </a:rPr>
              <a:t>Belamiška</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Peršolja, P. </a:t>
            </a:r>
            <a:r>
              <a:rPr lang="sl-SI" sz="1200" i="1" dirty="0">
                <a:latin typeface="+mj-lt"/>
                <a:ea typeface="Calibri" panose="020F0502020204030204" pitchFamily="34" charset="0"/>
                <a:cs typeface="Times New Roman" panose="02020603050405020304" pitchFamily="18" charset="0"/>
              </a:rPr>
              <a:t>Oglas za eno mamo</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Suhodolčan, P. zgodbe o Petru Nosu</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Predin, A. </a:t>
            </a:r>
            <a:r>
              <a:rPr lang="sl-SI" sz="1200" i="1" dirty="0">
                <a:latin typeface="+mj-lt"/>
                <a:ea typeface="Calibri" panose="020F0502020204030204" pitchFamily="34" charset="0"/>
                <a:cs typeface="Times New Roman" panose="02020603050405020304" pitchFamily="18" charset="0"/>
              </a:rPr>
              <a:t>Mica pri babici</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smtClean="0">
                <a:latin typeface="+mj-lt"/>
                <a:ea typeface="Calibri" panose="020F0502020204030204" pitchFamily="34" charset="0"/>
                <a:cs typeface="Times New Roman" panose="02020603050405020304" pitchFamily="18" charset="0"/>
              </a:rPr>
              <a:t>Štefan, A</a:t>
            </a:r>
            <a:r>
              <a:rPr lang="sl-SI" sz="1200" i="1" dirty="0" smtClean="0">
                <a:latin typeface="+mj-lt"/>
                <a:ea typeface="Calibri" panose="020F0502020204030204" pitchFamily="34" charset="0"/>
                <a:cs typeface="Times New Roman" panose="02020603050405020304" pitchFamily="18" charset="0"/>
              </a:rPr>
              <a:t>. Zajčkova hišica</a:t>
            </a:r>
            <a:endParaRPr lang="sl-SI" sz="1200" i="1"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smtClean="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smtClean="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smtClean="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Tomlinson</a:t>
            </a:r>
            <a:r>
              <a:rPr lang="sl-SI" sz="1200" dirty="0">
                <a:latin typeface="+mj-lt"/>
                <a:ea typeface="Calibri" panose="020F0502020204030204" pitchFamily="34" charset="0"/>
                <a:cs typeface="Times New Roman" panose="02020603050405020304" pitchFamily="18" charset="0"/>
              </a:rPr>
              <a:t>, J. </a:t>
            </a:r>
            <a:r>
              <a:rPr lang="sl-SI" sz="1200" i="1" dirty="0">
                <a:latin typeface="+mj-lt"/>
                <a:ea typeface="Calibri" panose="020F0502020204030204" pitchFamily="34" charset="0"/>
                <a:cs typeface="Times New Roman" panose="02020603050405020304" pitchFamily="18" charset="0"/>
              </a:rPr>
              <a:t>Na koncu sveta</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smtClean="0">
                <a:latin typeface="+mj-lt"/>
                <a:ea typeface="Calibri" panose="020F0502020204030204" pitchFamily="34" charset="0"/>
                <a:cs typeface="Times New Roman" panose="02020603050405020304" pitchFamily="18" charset="0"/>
              </a:rPr>
              <a:t>Mazzini</a:t>
            </a:r>
            <a:r>
              <a:rPr lang="sl-SI" sz="1200" dirty="0">
                <a:latin typeface="+mj-lt"/>
                <a:ea typeface="Calibri" panose="020F0502020204030204" pitchFamily="34" charset="0"/>
                <a:cs typeface="Times New Roman" panose="02020603050405020304" pitchFamily="18" charset="0"/>
              </a:rPr>
              <a:t>, M. </a:t>
            </a:r>
            <a:r>
              <a:rPr lang="sl-SI" sz="1200" i="1" dirty="0">
                <a:latin typeface="+mj-lt"/>
                <a:ea typeface="Calibri" panose="020F0502020204030204" pitchFamily="34" charset="0"/>
                <a:cs typeface="Times New Roman" panose="02020603050405020304" pitchFamily="18" charset="0"/>
              </a:rPr>
              <a:t>Zelena </a:t>
            </a:r>
            <a:r>
              <a:rPr lang="sl-SI" sz="1200" i="1" dirty="0" smtClean="0">
                <a:latin typeface="+mj-lt"/>
                <a:ea typeface="Calibri" panose="020F0502020204030204" pitchFamily="34" charset="0"/>
                <a:cs typeface="Times New Roman" panose="02020603050405020304" pitchFamily="18" charset="0"/>
              </a:rPr>
              <a:t>pošast</a:t>
            </a:r>
          </a:p>
          <a:p>
            <a:pPr>
              <a:lnSpc>
                <a:spcPct val="107000"/>
              </a:lnSpc>
              <a:spcAft>
                <a:spcPts val="800"/>
              </a:spcAft>
            </a:pPr>
            <a:r>
              <a:rPr lang="sl-SI" sz="1200" dirty="0" err="1" smtClean="0">
                <a:latin typeface="+mj-lt"/>
                <a:ea typeface="Calibri" panose="020F0502020204030204" pitchFamily="34" charset="0"/>
                <a:cs typeface="Times New Roman" panose="02020603050405020304" pitchFamily="18" charset="0"/>
              </a:rPr>
              <a:t>Janisch</a:t>
            </a:r>
            <a:r>
              <a:rPr lang="sl-SI" sz="1200" dirty="0" smtClean="0">
                <a:latin typeface="+mj-lt"/>
                <a:ea typeface="Calibri" panose="020F0502020204030204" pitchFamily="34" charset="0"/>
                <a:cs typeface="Times New Roman" panose="02020603050405020304" pitchFamily="18" charset="0"/>
              </a:rPr>
              <a:t>, H. </a:t>
            </a:r>
            <a:r>
              <a:rPr lang="sl-SI" sz="1200" i="1" dirty="0" smtClean="0">
                <a:latin typeface="+mj-lt"/>
                <a:ea typeface="Calibri" panose="020F0502020204030204" pitchFamily="34" charset="0"/>
                <a:cs typeface="Times New Roman" panose="02020603050405020304" pitchFamily="18" charset="0"/>
              </a:rPr>
              <a:t>Pravljično potovanje Hansa Christiana Andersena</a:t>
            </a:r>
          </a:p>
          <a:p>
            <a:pPr>
              <a:lnSpc>
                <a:spcPct val="107000"/>
              </a:lnSpc>
              <a:spcAft>
                <a:spcPts val="800"/>
              </a:spcAft>
            </a:pPr>
            <a:r>
              <a:rPr lang="sl-SI" sz="1200" dirty="0" err="1" smtClean="0">
                <a:latin typeface="+mj-lt"/>
                <a:ea typeface="Calibri" panose="020F0502020204030204" pitchFamily="34" charset="0"/>
                <a:cs typeface="Times New Roman" panose="02020603050405020304" pitchFamily="18" charset="0"/>
              </a:rPr>
              <a:t>Eichenseer</a:t>
            </a:r>
            <a:r>
              <a:rPr lang="sl-SI" sz="1200" dirty="0" smtClean="0">
                <a:latin typeface="+mj-lt"/>
                <a:ea typeface="Calibri" panose="020F0502020204030204" pitchFamily="34" charset="0"/>
                <a:cs typeface="Times New Roman" panose="02020603050405020304" pitchFamily="18" charset="0"/>
              </a:rPr>
              <a:t>, E. </a:t>
            </a:r>
            <a:r>
              <a:rPr lang="sl-SI" sz="1200" i="1" dirty="0" smtClean="0">
                <a:latin typeface="+mj-lt"/>
                <a:ea typeface="Calibri" panose="020F0502020204030204" pitchFamily="34" charset="0"/>
                <a:cs typeface="Times New Roman" panose="02020603050405020304" pitchFamily="18" charset="0"/>
              </a:rPr>
              <a:t>Rajski vrt</a:t>
            </a:r>
          </a:p>
          <a:p>
            <a:pPr>
              <a:lnSpc>
                <a:spcPct val="107000"/>
              </a:lnSpc>
              <a:spcAft>
                <a:spcPts val="800"/>
              </a:spcAft>
            </a:pPr>
            <a:r>
              <a:rPr lang="sl-SI" sz="1200" dirty="0" smtClean="0">
                <a:latin typeface="+mj-lt"/>
                <a:ea typeface="Calibri" panose="020F0502020204030204" pitchFamily="34" charset="0"/>
                <a:cs typeface="Times New Roman" panose="02020603050405020304" pitchFamily="18" charset="0"/>
              </a:rPr>
              <a:t>Kos, G. </a:t>
            </a:r>
            <a:r>
              <a:rPr lang="sl-SI" sz="1200" i="1" dirty="0" smtClean="0">
                <a:latin typeface="+mj-lt"/>
                <a:ea typeface="Calibri" panose="020F0502020204030204" pitchFamily="34" charset="0"/>
                <a:cs typeface="Times New Roman" panose="02020603050405020304" pitchFamily="18" charset="0"/>
              </a:rPr>
              <a:t>Obisk</a:t>
            </a:r>
          </a:p>
          <a:p>
            <a:pPr>
              <a:lnSpc>
                <a:spcPct val="107000"/>
              </a:lnSpc>
              <a:spcAft>
                <a:spcPts val="800"/>
              </a:spcAft>
            </a:pPr>
            <a:endParaRPr lang="sl-SI" sz="1200" i="1"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smtClean="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u="sng" dirty="0" smtClean="0">
                <a:latin typeface="+mj-lt"/>
                <a:ea typeface="Calibri" panose="020F0502020204030204" pitchFamily="34" charset="0"/>
                <a:cs typeface="Times New Roman" panose="02020603050405020304" pitchFamily="18" charset="0"/>
              </a:rPr>
              <a:t>Pesmi</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100" dirty="0">
                <a:latin typeface="+mj-lt"/>
                <a:ea typeface="Calibri" panose="020F0502020204030204" pitchFamily="34" charset="0"/>
                <a:cs typeface="Times New Roman" panose="02020603050405020304" pitchFamily="18" charset="0"/>
              </a:rPr>
              <a:t>Župančič, O. </a:t>
            </a:r>
            <a:r>
              <a:rPr lang="sl-SI" sz="1100" i="1" dirty="0">
                <a:latin typeface="+mj-lt"/>
                <a:ea typeface="Calibri" panose="020F0502020204030204" pitchFamily="34" charset="0"/>
                <a:cs typeface="Times New Roman" panose="02020603050405020304" pitchFamily="18" charset="0"/>
              </a:rPr>
              <a:t>Mehurčki</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100" dirty="0">
                <a:latin typeface="+mj-lt"/>
                <a:ea typeface="Calibri" panose="020F0502020204030204" pitchFamily="34" charset="0"/>
                <a:cs typeface="Times New Roman" panose="02020603050405020304" pitchFamily="18" charset="0"/>
              </a:rPr>
              <a:t>Štefan, A. </a:t>
            </a:r>
            <a:r>
              <a:rPr lang="sl-SI" sz="1100" i="1" dirty="0">
                <a:latin typeface="+mj-lt"/>
                <a:ea typeface="Calibri" panose="020F0502020204030204" pitchFamily="34" charset="0"/>
                <a:cs typeface="Times New Roman" panose="02020603050405020304" pitchFamily="18" charset="0"/>
              </a:rPr>
              <a:t>Lonček na pike</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100" dirty="0">
                <a:latin typeface="+mj-lt"/>
                <a:ea typeface="Calibri" panose="020F0502020204030204" pitchFamily="34" charset="0"/>
                <a:cs typeface="Times New Roman" panose="02020603050405020304" pitchFamily="18" charset="0"/>
              </a:rPr>
              <a:t>Zajc, D. </a:t>
            </a:r>
            <a:r>
              <a:rPr lang="sl-SI" sz="1100" i="1" dirty="0">
                <a:latin typeface="+mj-lt"/>
                <a:ea typeface="Calibri" panose="020F0502020204030204" pitchFamily="34" charset="0"/>
                <a:cs typeface="Times New Roman" panose="02020603050405020304" pitchFamily="18" charset="0"/>
              </a:rPr>
              <a:t>Ta roža je zate</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100" dirty="0">
                <a:latin typeface="+mj-lt"/>
                <a:ea typeface="Calibri" panose="020F0502020204030204" pitchFamily="34" charset="0"/>
                <a:cs typeface="Times New Roman" panose="02020603050405020304" pitchFamily="18" charset="0"/>
              </a:rPr>
              <a:t>Svetina, P. </a:t>
            </a:r>
            <a:r>
              <a:rPr lang="sl-SI" sz="1100" i="1" dirty="0" err="1">
                <a:latin typeface="+mj-lt"/>
                <a:ea typeface="Calibri" panose="020F0502020204030204" pitchFamily="34" charset="0"/>
                <a:cs typeface="Times New Roman" panose="02020603050405020304" pitchFamily="18" charset="0"/>
              </a:rPr>
              <a:t>Mimosvet</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100" i="1" dirty="0">
                <a:latin typeface="+mj-lt"/>
                <a:ea typeface="Calibri" panose="020F0502020204030204" pitchFamily="34" charset="0"/>
                <a:cs typeface="Times New Roman" panose="02020603050405020304" pitchFamily="18" charset="0"/>
              </a:rPr>
              <a:t>Najlepše pesmi o živalih</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100" dirty="0">
                <a:latin typeface="+mj-lt"/>
                <a:ea typeface="Calibri" panose="020F0502020204030204" pitchFamily="34" charset="0"/>
                <a:cs typeface="Times New Roman" panose="02020603050405020304" pitchFamily="18" charset="0"/>
              </a:rPr>
              <a:t>Kosovel, S. </a:t>
            </a:r>
            <a:r>
              <a:rPr lang="sl-SI" sz="1100" i="1" dirty="0">
                <a:latin typeface="+mj-lt"/>
                <a:ea typeface="Calibri" panose="020F0502020204030204" pitchFamily="34" charset="0"/>
                <a:cs typeface="Times New Roman" panose="02020603050405020304" pitchFamily="18" charset="0"/>
              </a:rPr>
              <a:t>Zlati zvončki</a:t>
            </a:r>
            <a:endParaRPr lang="sl-SI" sz="1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09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4570412" y="304801"/>
            <a:ext cx="7008574" cy="6553199"/>
          </a:xfrm>
        </p:spPr>
        <p:txBody>
          <a:bodyPr numCol="2" rtlCol="0">
            <a:normAutofit/>
          </a:bodyPr>
          <a:lstStyle/>
          <a:p>
            <a:pPr>
              <a:lnSpc>
                <a:spcPct val="150000"/>
              </a:lnSpc>
            </a:pPr>
            <a:r>
              <a:rPr lang="sl-SI" sz="1200" b="1" dirty="0"/>
              <a:t>PRIPOROČILNI SEZNAM ZA BRALNO ZNAČKO</a:t>
            </a:r>
            <a:r>
              <a:rPr lang="sl-SI" sz="1200" dirty="0"/>
              <a:t/>
            </a:r>
            <a:br>
              <a:rPr lang="sl-SI" sz="1200" dirty="0"/>
            </a:br>
            <a:r>
              <a:rPr lang="sl-SI" sz="1200" b="1" dirty="0"/>
              <a:t>3. </a:t>
            </a:r>
            <a:r>
              <a:rPr lang="sl-SI" sz="1200" b="1" dirty="0" smtClean="0"/>
              <a:t>RAZRED</a:t>
            </a:r>
            <a:br>
              <a:rPr lang="sl-SI" sz="1200" b="1" dirty="0" smtClean="0"/>
            </a:br>
            <a:r>
              <a:rPr lang="sl-SI" sz="1200" dirty="0"/>
              <a:t/>
            </a:r>
            <a:br>
              <a:rPr lang="sl-SI" sz="1200" dirty="0"/>
            </a:br>
            <a:r>
              <a:rPr lang="sl-SI" sz="1200" u="sng" dirty="0" smtClean="0"/>
              <a:t>Proza</a:t>
            </a:r>
            <a:r>
              <a:rPr lang="sl-SI" sz="1200" dirty="0"/>
              <a:t/>
            </a:r>
            <a:br>
              <a:rPr lang="sl-SI" sz="1200" dirty="0"/>
            </a:br>
            <a:r>
              <a:rPr lang="sl-SI" sz="1200" dirty="0" err="1"/>
              <a:t>Berner</a:t>
            </a:r>
            <a:r>
              <a:rPr lang="sl-SI" sz="1200" dirty="0"/>
              <a:t>, R. S. </a:t>
            </a:r>
            <a:r>
              <a:rPr lang="sl-SI" sz="1200" i="1" dirty="0" err="1"/>
              <a:t>Karelčkove</a:t>
            </a:r>
            <a:r>
              <a:rPr lang="sl-SI" sz="1200" i="1" dirty="0"/>
              <a:t> zgodbe</a:t>
            </a:r>
            <a:r>
              <a:rPr lang="sl-SI" sz="1200" dirty="0"/>
              <a:t/>
            </a:r>
            <a:br>
              <a:rPr lang="sl-SI" sz="1200" dirty="0"/>
            </a:br>
            <a:r>
              <a:rPr lang="sl-SI" sz="1200" dirty="0"/>
              <a:t>Bos, B. </a:t>
            </a:r>
            <a:r>
              <a:rPr lang="sl-SI" sz="1200" i="1" dirty="0"/>
              <a:t>Družina </a:t>
            </a:r>
            <a:r>
              <a:rPr lang="sl-SI" sz="1200" i="1" dirty="0" err="1"/>
              <a:t>Krtkovih</a:t>
            </a:r>
            <a:r>
              <a:rPr lang="sl-SI" sz="1200" dirty="0"/>
              <a:t/>
            </a:r>
            <a:br>
              <a:rPr lang="sl-SI" sz="1200" dirty="0"/>
            </a:br>
            <a:r>
              <a:rPr lang="sl-SI" sz="1200" dirty="0"/>
              <a:t>Dean, J. </a:t>
            </a:r>
            <a:r>
              <a:rPr lang="sl-SI" sz="1200" i="1" dirty="0" err="1"/>
              <a:t>Žablob</a:t>
            </a:r>
            <a:r>
              <a:rPr lang="sl-SI" sz="1200" i="1" dirty="0"/>
              <a:t> je snedel</a:t>
            </a:r>
            <a:r>
              <a:rPr lang="sl-SI" sz="1200" dirty="0"/>
              <a:t/>
            </a:r>
            <a:br>
              <a:rPr lang="sl-SI" sz="1200" dirty="0"/>
            </a:br>
            <a:r>
              <a:rPr lang="sl-SI" sz="1200" dirty="0"/>
              <a:t>Friedman, J. </a:t>
            </a:r>
            <a:r>
              <a:rPr lang="sl-SI" sz="1200" i="1" dirty="0" err="1"/>
              <a:t>Bubelka</a:t>
            </a:r>
            <a:r>
              <a:rPr lang="sl-SI" sz="1200" i="1" dirty="0"/>
              <a:t> in Črv</a:t>
            </a:r>
            <a:r>
              <a:rPr lang="sl-SI" sz="1200" dirty="0"/>
              <a:t/>
            </a:r>
            <a:br>
              <a:rPr lang="sl-SI" sz="1200" dirty="0"/>
            </a:br>
            <a:r>
              <a:rPr lang="sl-SI" sz="1200" dirty="0"/>
              <a:t>Hrovat, U. </a:t>
            </a:r>
            <a:r>
              <a:rPr lang="sl-SI" sz="1200" i="1" dirty="0" err="1"/>
              <a:t>Zuk</a:t>
            </a:r>
            <a:r>
              <a:rPr lang="sl-SI" sz="1200" i="1" dirty="0"/>
              <a:t> – neverjetni izumitelj</a:t>
            </a:r>
            <a:r>
              <a:rPr lang="sl-SI" sz="1200" dirty="0"/>
              <a:t> (zbirka)</a:t>
            </a:r>
            <a:br>
              <a:rPr lang="sl-SI" sz="1200" dirty="0"/>
            </a:br>
            <a:r>
              <a:rPr lang="sl-SI" sz="1200" dirty="0"/>
              <a:t>Koritnik, A. </a:t>
            </a:r>
            <a:r>
              <a:rPr lang="sl-SI" sz="1200" i="1" dirty="0" err="1" smtClean="0"/>
              <a:t>Rex</a:t>
            </a:r>
            <a:r>
              <a:rPr lang="sl-SI" sz="1200" i="1" dirty="0" smtClean="0"/>
              <a:t>, </a:t>
            </a:r>
            <a:r>
              <a:rPr lang="sl-SI" sz="1200" i="1" dirty="0"/>
              <a:t>Matevžev kuža</a:t>
            </a:r>
            <a:r>
              <a:rPr lang="sl-SI" sz="1200" dirty="0"/>
              <a:t/>
            </a:r>
            <a:br>
              <a:rPr lang="sl-SI" sz="1200" dirty="0"/>
            </a:br>
            <a:r>
              <a:rPr lang="sl-SI" sz="1200" dirty="0"/>
              <a:t>Kos, G. </a:t>
            </a:r>
            <a:r>
              <a:rPr lang="sl-SI" sz="1200" i="1" dirty="0" err="1"/>
              <a:t>Grdavši</a:t>
            </a:r>
            <a:r>
              <a:rPr lang="sl-SI" sz="1200" dirty="0"/>
              <a:t/>
            </a:r>
            <a:br>
              <a:rPr lang="sl-SI" sz="1200" dirty="0"/>
            </a:br>
            <a:r>
              <a:rPr lang="sl-SI" sz="1200" dirty="0" err="1"/>
              <a:t>Knister</a:t>
            </a:r>
            <a:r>
              <a:rPr lang="sl-SI" sz="1200" dirty="0"/>
              <a:t>. </a:t>
            </a:r>
            <a:r>
              <a:rPr lang="sl-SI" sz="1200" i="1" dirty="0"/>
              <a:t>Mala čarovnica Lili</a:t>
            </a:r>
            <a:r>
              <a:rPr lang="sl-SI" sz="1200" dirty="0"/>
              <a:t> - zbirka</a:t>
            </a:r>
            <a:br>
              <a:rPr lang="sl-SI" sz="1200" dirty="0"/>
            </a:br>
            <a:r>
              <a:rPr lang="sl-SI" sz="1200" dirty="0" smtClean="0"/>
              <a:t>Konc </a:t>
            </a:r>
            <a:r>
              <a:rPr lang="sl-SI" sz="1200" dirty="0" err="1" smtClean="0"/>
              <a:t>Lorenzutti</a:t>
            </a:r>
            <a:r>
              <a:rPr lang="sl-SI" sz="1200" dirty="0" smtClean="0"/>
              <a:t>, N. </a:t>
            </a:r>
            <a:r>
              <a:rPr lang="sl-SI" sz="1200" i="1" dirty="0" err="1" smtClean="0"/>
              <a:t>Tronci</a:t>
            </a:r>
            <a:r>
              <a:rPr lang="sl-SI" sz="1200" dirty="0"/>
              <a:t/>
            </a:r>
            <a:br>
              <a:rPr lang="sl-SI" sz="1200" dirty="0"/>
            </a:br>
            <a:r>
              <a:rPr lang="sl-SI" sz="1200" dirty="0" err="1"/>
              <a:t>Mai</a:t>
            </a:r>
            <a:r>
              <a:rPr lang="sl-SI" sz="1200" dirty="0"/>
              <a:t>, M. </a:t>
            </a:r>
            <a:r>
              <a:rPr lang="sl-SI" sz="1200" i="1" dirty="0"/>
              <a:t>Zgodba o pogumu</a:t>
            </a:r>
            <a:r>
              <a:rPr lang="sl-SI" sz="1200" dirty="0"/>
              <a:t/>
            </a:r>
            <a:br>
              <a:rPr lang="sl-SI" sz="1200" dirty="0"/>
            </a:br>
            <a:r>
              <a:rPr lang="sl-SI" sz="1200" dirty="0" err="1"/>
              <a:t>Meadows</a:t>
            </a:r>
            <a:r>
              <a:rPr lang="sl-SI" sz="1200" dirty="0"/>
              <a:t>, D.: </a:t>
            </a:r>
            <a:r>
              <a:rPr lang="sl-SI" sz="1200" i="1" dirty="0"/>
              <a:t>Mavrične vile</a:t>
            </a:r>
            <a:r>
              <a:rPr lang="sl-SI" sz="1200" dirty="0"/>
              <a:t> – zbirka </a:t>
            </a:r>
            <a:br>
              <a:rPr lang="sl-SI" sz="1200" dirty="0"/>
            </a:br>
            <a:r>
              <a:rPr lang="sl-SI" sz="1200" dirty="0"/>
              <a:t>Mestnik, I. </a:t>
            </a:r>
            <a:r>
              <a:rPr lang="sl-SI" sz="1200" i="1" dirty="0"/>
              <a:t>Gorjanski škrati</a:t>
            </a:r>
            <a:r>
              <a:rPr lang="sl-SI" sz="1200" dirty="0"/>
              <a:t/>
            </a:r>
            <a:br>
              <a:rPr lang="sl-SI" sz="1200" dirty="0"/>
            </a:br>
            <a:r>
              <a:rPr lang="sl-SI" sz="1200" dirty="0"/>
              <a:t>Mestnik, I. </a:t>
            </a:r>
            <a:r>
              <a:rPr lang="sl-SI" sz="1200" i="1" dirty="0"/>
              <a:t>Zgodba o Zari</a:t>
            </a:r>
            <a:r>
              <a:rPr lang="sl-SI" sz="1200" dirty="0"/>
              <a:t/>
            </a:r>
            <a:br>
              <a:rPr lang="sl-SI" sz="1200" dirty="0"/>
            </a:br>
            <a:r>
              <a:rPr lang="sl-SI" sz="1200" dirty="0"/>
              <a:t>Mestnik, I. </a:t>
            </a:r>
            <a:r>
              <a:rPr lang="sl-SI" sz="1200" i="1" dirty="0"/>
              <a:t>Veselje v zajčjem hotelu</a:t>
            </a:r>
            <a:r>
              <a:rPr lang="sl-SI" sz="1200" dirty="0"/>
              <a:t/>
            </a:r>
            <a:br>
              <a:rPr lang="sl-SI" sz="1200" dirty="0"/>
            </a:br>
            <a:r>
              <a:rPr lang="sl-SI" sz="1200" dirty="0" err="1"/>
              <a:t>Nöstlinger</a:t>
            </a:r>
            <a:r>
              <a:rPr lang="sl-SI" sz="1200" dirty="0"/>
              <a:t>, C. </a:t>
            </a:r>
            <a:r>
              <a:rPr lang="sl-SI" sz="1200" i="1" dirty="0"/>
              <a:t>Zgodbe o Francu</a:t>
            </a:r>
            <a:r>
              <a:rPr lang="sl-SI" sz="1200" dirty="0"/>
              <a:t> – zbirka</a:t>
            </a:r>
            <a:br>
              <a:rPr lang="sl-SI" sz="1200" dirty="0"/>
            </a:br>
            <a:r>
              <a:rPr lang="sl-SI" sz="1200" dirty="0"/>
              <a:t>Koren, M. </a:t>
            </a:r>
            <a:r>
              <a:rPr lang="sl-SI" sz="1200" i="1" dirty="0"/>
              <a:t>Mala pošast Mici</a:t>
            </a:r>
            <a:r>
              <a:rPr lang="sl-SI" sz="1200" dirty="0"/>
              <a:t/>
            </a:r>
            <a:br>
              <a:rPr lang="sl-SI" sz="1200" dirty="0"/>
            </a:br>
            <a:r>
              <a:rPr lang="sl-SI" sz="1200" dirty="0"/>
              <a:t>Kovač, P. </a:t>
            </a:r>
            <a:r>
              <a:rPr lang="sl-SI" sz="1200" i="1" dirty="0"/>
              <a:t>Zelišča male čarovnice</a:t>
            </a:r>
            <a:r>
              <a:rPr lang="sl-SI" sz="1200" dirty="0"/>
              <a:t/>
            </a:r>
            <a:br>
              <a:rPr lang="sl-SI" sz="1200" dirty="0"/>
            </a:br>
            <a:r>
              <a:rPr lang="sl-SI" sz="1200" dirty="0"/>
              <a:t>Rozman Roza, A. </a:t>
            </a:r>
            <a:r>
              <a:rPr lang="sl-SI" sz="1200" i="1" dirty="0"/>
              <a:t>Bober Bor</a:t>
            </a:r>
            <a:r>
              <a:rPr lang="sl-SI" sz="1200" dirty="0"/>
              <a:t/>
            </a:r>
            <a:br>
              <a:rPr lang="sl-SI" sz="1200" dirty="0"/>
            </a:br>
            <a:r>
              <a:rPr lang="sl-SI" sz="1200" dirty="0"/>
              <a:t>Schubert, I. </a:t>
            </a:r>
            <a:r>
              <a:rPr lang="sl-SI" sz="1200" i="1" dirty="0"/>
              <a:t>O medvedu, ki je valil gosja </a:t>
            </a:r>
            <a:r>
              <a:rPr lang="sl-SI" sz="1200" i="1" dirty="0" smtClean="0"/>
              <a:t>jajca</a:t>
            </a:r>
            <a:br>
              <a:rPr lang="sl-SI" sz="1200" i="1" dirty="0" smtClean="0"/>
            </a:br>
            <a:r>
              <a:rPr lang="sl-SI" sz="1200" i="1" dirty="0"/>
              <a:t/>
            </a:r>
            <a:br>
              <a:rPr lang="sl-SI" sz="1200" i="1" dirty="0"/>
            </a:br>
            <a:r>
              <a:rPr lang="sl-SI" sz="1200" i="1" dirty="0" smtClean="0"/>
              <a:t/>
            </a:r>
            <a:br>
              <a:rPr lang="sl-SI" sz="1200" i="1" dirty="0" smtClean="0"/>
            </a:br>
            <a:r>
              <a:rPr lang="sl-SI" sz="1200" dirty="0"/>
              <a:t/>
            </a:r>
            <a:br>
              <a:rPr lang="sl-SI" sz="1200" dirty="0"/>
            </a:br>
            <a:r>
              <a:rPr lang="sl-SI" sz="1200" dirty="0"/>
              <a:t>Schubert, I. </a:t>
            </a:r>
            <a:r>
              <a:rPr lang="sl-SI" sz="1200" i="1" dirty="0"/>
              <a:t>Špelca in Bradač</a:t>
            </a:r>
            <a:r>
              <a:rPr lang="sl-SI" sz="1200" dirty="0"/>
              <a:t/>
            </a:r>
            <a:br>
              <a:rPr lang="sl-SI" sz="1200" dirty="0"/>
            </a:br>
            <a:r>
              <a:rPr lang="sl-SI" sz="1200" dirty="0"/>
              <a:t>Trnovšek, T. </a:t>
            </a:r>
            <a:r>
              <a:rPr lang="sl-SI" sz="1200" i="1" dirty="0"/>
              <a:t>Zaklad pisarja Bernarda</a:t>
            </a:r>
            <a:r>
              <a:rPr lang="sl-SI" sz="1200" dirty="0"/>
              <a:t/>
            </a:r>
            <a:br>
              <a:rPr lang="sl-SI" sz="1200" dirty="0"/>
            </a:br>
            <a:r>
              <a:rPr lang="sl-SI" sz="1200" dirty="0"/>
              <a:t>Makarovič, S. </a:t>
            </a:r>
            <a:r>
              <a:rPr lang="sl-SI" sz="1200" i="1" dirty="0"/>
              <a:t>Korenčkov palček</a:t>
            </a:r>
            <a:r>
              <a:rPr lang="sl-SI" sz="1200" dirty="0"/>
              <a:t/>
            </a:r>
            <a:br>
              <a:rPr lang="sl-SI" sz="1200" dirty="0"/>
            </a:br>
            <a:r>
              <a:rPr lang="sl-SI" sz="1200" dirty="0"/>
              <a:t>Muck, D. zgodbe o </a:t>
            </a:r>
            <a:r>
              <a:rPr lang="sl-SI" sz="1200" dirty="0" smtClean="0"/>
              <a:t>Anici</a:t>
            </a:r>
            <a:br>
              <a:rPr lang="sl-SI" sz="1200" dirty="0" smtClean="0"/>
            </a:br>
            <a:r>
              <a:rPr lang="sl-SI" sz="1200" dirty="0"/>
              <a:t/>
            </a:r>
            <a:br>
              <a:rPr lang="sl-SI" sz="1200" dirty="0"/>
            </a:br>
            <a:r>
              <a:rPr lang="sl-SI" sz="1200" dirty="0" smtClean="0"/>
              <a:t/>
            </a:r>
            <a:br>
              <a:rPr lang="sl-SI" sz="1200" dirty="0" smtClean="0"/>
            </a:br>
            <a:r>
              <a:rPr lang="sl-SI" sz="1200" dirty="0"/>
              <a:t/>
            </a:r>
            <a:br>
              <a:rPr lang="sl-SI" sz="1200" dirty="0"/>
            </a:br>
            <a:r>
              <a:rPr lang="sl-SI" sz="1200" u="sng" dirty="0" smtClean="0"/>
              <a:t>POEZIJA</a:t>
            </a:r>
            <a:br>
              <a:rPr lang="sl-SI" sz="1200" u="sng" dirty="0" smtClean="0"/>
            </a:br>
            <a:r>
              <a:rPr lang="sl-SI" sz="1200" dirty="0"/>
              <a:t/>
            </a:r>
            <a:br>
              <a:rPr lang="sl-SI" sz="1200" dirty="0"/>
            </a:br>
            <a:r>
              <a:rPr lang="sl-SI" sz="1200" dirty="0"/>
              <a:t>Štefan, A. </a:t>
            </a:r>
            <a:r>
              <a:rPr lang="sl-SI" sz="1200" i="1" dirty="0"/>
              <a:t>Iščemo </a:t>
            </a:r>
            <a:r>
              <a:rPr lang="sl-SI" sz="1200" i="1" dirty="0" smtClean="0"/>
              <a:t>hišico</a:t>
            </a:r>
            <a:r>
              <a:rPr lang="sl-SI" sz="1200" dirty="0"/>
              <a:t/>
            </a:r>
            <a:br>
              <a:rPr lang="sl-SI" sz="1200" dirty="0"/>
            </a:br>
            <a:r>
              <a:rPr lang="sl-SI" sz="1200" dirty="0"/>
              <a:t>Šali, S. </a:t>
            </a:r>
            <a:r>
              <a:rPr lang="sl-SI" sz="1200" i="1" dirty="0"/>
              <a:t>V deveto </a:t>
            </a:r>
            <a:r>
              <a:rPr lang="sl-SI" sz="1200" i="1" dirty="0" smtClean="0"/>
              <a:t>deželo</a:t>
            </a:r>
            <a:r>
              <a:rPr lang="sl-SI" sz="1200" dirty="0"/>
              <a:t/>
            </a:r>
            <a:br>
              <a:rPr lang="sl-SI" sz="1200" dirty="0"/>
            </a:br>
            <a:r>
              <a:rPr lang="sl-SI" sz="1200" dirty="0"/>
              <a:t>Pavček, T. </a:t>
            </a:r>
            <a:r>
              <a:rPr lang="sl-SI" sz="1200" i="1" dirty="0"/>
              <a:t>Sonce in </a:t>
            </a:r>
            <a:r>
              <a:rPr lang="sl-SI" sz="1200" i="1" dirty="0" err="1" smtClean="0"/>
              <a:t>sončice</a:t>
            </a:r>
            <a:r>
              <a:rPr lang="sl-SI" sz="1200" dirty="0"/>
              <a:t/>
            </a:r>
            <a:br>
              <a:rPr lang="sl-SI" sz="1200" dirty="0"/>
            </a:br>
            <a:r>
              <a:rPr lang="sl-SI" sz="1200" dirty="0"/>
              <a:t>Kovič, K. </a:t>
            </a:r>
            <a:r>
              <a:rPr lang="sl-SI" sz="1200" i="1" dirty="0"/>
              <a:t>Zlata </a:t>
            </a:r>
            <a:r>
              <a:rPr lang="sl-SI" sz="1200" i="1" dirty="0" smtClean="0"/>
              <a:t>ladja</a:t>
            </a:r>
            <a:r>
              <a:rPr lang="sl-SI" sz="1200" dirty="0"/>
              <a:t/>
            </a:r>
            <a:br>
              <a:rPr lang="sl-SI" sz="1200" dirty="0"/>
            </a:br>
            <a:r>
              <a:rPr lang="sl-SI" sz="1200" dirty="0"/>
              <a:t>Gorinšek, D. </a:t>
            </a:r>
            <a:r>
              <a:rPr lang="sl-SI" sz="1200" i="1" dirty="0"/>
              <a:t>Škrba </a:t>
            </a:r>
            <a:r>
              <a:rPr lang="sl-SI" sz="1200" i="1" dirty="0" err="1" smtClean="0"/>
              <a:t>pobek</a:t>
            </a:r>
            <a:endParaRPr lang="sl-SI" sz="1200" dirty="0"/>
          </a:p>
        </p:txBody>
      </p:sp>
    </p:spTree>
    <p:extLst>
      <p:ext uri="{BB962C8B-B14F-4D97-AF65-F5344CB8AC3E}">
        <p14:creationId xmlns:p14="http://schemas.microsoft.com/office/powerpoint/2010/main" val="18563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4672383" y="152400"/>
            <a:ext cx="7008574" cy="6553199"/>
          </a:xfrm>
        </p:spPr>
        <p:txBody>
          <a:bodyPr rtlCol="0">
            <a:normAutofit/>
          </a:bodyPr>
          <a:lstStyle/>
          <a:p>
            <a:r>
              <a:rPr lang="sl-SI" sz="1400" dirty="0"/>
              <a:t/>
            </a:r>
            <a:br>
              <a:rPr lang="sl-SI" sz="1400" dirty="0"/>
            </a:br>
            <a:endParaRPr lang="sl-SI" sz="1400" dirty="0"/>
          </a:p>
        </p:txBody>
      </p:sp>
      <p:sp>
        <p:nvSpPr>
          <p:cNvPr id="4" name="Pravokotnik 3"/>
          <p:cNvSpPr/>
          <p:nvPr/>
        </p:nvSpPr>
        <p:spPr>
          <a:xfrm>
            <a:off x="4037012" y="86063"/>
            <a:ext cx="8001000" cy="7294305"/>
          </a:xfrm>
          <a:prstGeom prst="rect">
            <a:avLst/>
          </a:prstGeom>
        </p:spPr>
        <p:txBody>
          <a:bodyPr wrap="square" numCol="2">
            <a:spAutoFit/>
          </a:bodyPr>
          <a:lstStyle/>
          <a:p>
            <a:r>
              <a:rPr lang="sl-SI" sz="1200" b="1" dirty="0"/>
              <a:t>PRIPOROČILNI SEZNAM ZA BRALNO ZNAČKO</a:t>
            </a:r>
          </a:p>
          <a:p>
            <a:r>
              <a:rPr lang="sl-SI" sz="1200" b="1" dirty="0"/>
              <a:t>4. </a:t>
            </a:r>
            <a:r>
              <a:rPr lang="sl-SI" sz="1200" b="1" dirty="0" smtClean="0"/>
              <a:t>RAZRED</a:t>
            </a:r>
          </a:p>
          <a:p>
            <a:endParaRPr lang="sl-SI" sz="1200" b="1" dirty="0"/>
          </a:p>
          <a:p>
            <a:pPr>
              <a:lnSpc>
                <a:spcPct val="150000"/>
              </a:lnSpc>
            </a:pPr>
            <a:r>
              <a:rPr lang="sl-SI" sz="1200" u="sng" dirty="0" smtClean="0"/>
              <a:t>PROZA</a:t>
            </a:r>
          </a:p>
          <a:p>
            <a:pPr>
              <a:lnSpc>
                <a:spcPct val="150000"/>
              </a:lnSpc>
            </a:pPr>
            <a:endParaRPr lang="sl-SI" sz="1200" u="sng" dirty="0" smtClean="0"/>
          </a:p>
          <a:p>
            <a:pPr>
              <a:lnSpc>
                <a:spcPct val="150000"/>
              </a:lnSpc>
            </a:pPr>
            <a:r>
              <a:rPr lang="sl-SI" sz="1200" dirty="0" err="1" smtClean="0"/>
              <a:t>Widmark</a:t>
            </a:r>
            <a:r>
              <a:rPr lang="sl-SI" sz="1200" dirty="0"/>
              <a:t>, M. zbirka Detektivska agencija Lovro in Maja</a:t>
            </a:r>
          </a:p>
          <a:p>
            <a:pPr>
              <a:lnSpc>
                <a:spcPct val="150000"/>
              </a:lnSpc>
            </a:pPr>
            <a:r>
              <a:rPr lang="sl-SI" sz="1200" dirty="0"/>
              <a:t>Suhodolčan, P. zbirka Živalske novice</a:t>
            </a:r>
          </a:p>
          <a:p>
            <a:pPr>
              <a:lnSpc>
                <a:spcPct val="150000"/>
              </a:lnSpc>
            </a:pPr>
            <a:r>
              <a:rPr lang="sl-SI" sz="1200" dirty="0"/>
              <a:t>Suhodolčan, P. zbirka Pozor, pravljice!</a:t>
            </a:r>
          </a:p>
          <a:p>
            <a:pPr>
              <a:lnSpc>
                <a:spcPct val="150000"/>
              </a:lnSpc>
            </a:pPr>
            <a:r>
              <a:rPr lang="sl-SI" sz="1200" dirty="0"/>
              <a:t>Hrovat, U. zbirka Grad Prepih</a:t>
            </a:r>
          </a:p>
          <a:p>
            <a:pPr>
              <a:lnSpc>
                <a:spcPct val="150000"/>
              </a:lnSpc>
            </a:pPr>
            <a:r>
              <a:rPr lang="sl-SI" sz="1200" dirty="0"/>
              <a:t>Likar, P. zbirka Agencija brez </a:t>
            </a:r>
            <a:r>
              <a:rPr lang="sl-SI" sz="1200" dirty="0" smtClean="0"/>
              <a:t>panike</a:t>
            </a:r>
            <a:endParaRPr lang="sl-SI" sz="1200" dirty="0"/>
          </a:p>
          <a:p>
            <a:pPr>
              <a:lnSpc>
                <a:spcPct val="150000"/>
              </a:lnSpc>
            </a:pPr>
            <a:r>
              <a:rPr lang="sl-SI" sz="1200" dirty="0"/>
              <a:t>Ogrizek, M. </a:t>
            </a:r>
            <a:r>
              <a:rPr lang="sl-SI" sz="1200" i="1" dirty="0"/>
              <a:t>Kokodajsa v </a:t>
            </a:r>
            <a:r>
              <a:rPr lang="sl-SI" sz="1200" i="1" dirty="0" smtClean="0"/>
              <a:t>mestu/Lisičja luna</a:t>
            </a:r>
            <a:endParaRPr lang="sl-SI" sz="1200" i="1" dirty="0"/>
          </a:p>
          <a:p>
            <a:pPr>
              <a:lnSpc>
                <a:spcPct val="150000"/>
              </a:lnSpc>
            </a:pPr>
            <a:r>
              <a:rPr lang="sl-SI" sz="1200" dirty="0"/>
              <a:t>Zupan, D. </a:t>
            </a:r>
            <a:r>
              <a:rPr lang="sl-SI" sz="1200" i="1" dirty="0"/>
              <a:t>Jaz, Franci </a:t>
            </a:r>
            <a:r>
              <a:rPr lang="sl-SI" sz="1200" i="1" dirty="0" smtClean="0"/>
              <a:t>Grdi</a:t>
            </a:r>
            <a:endParaRPr lang="sl-SI" sz="1200" i="1" dirty="0"/>
          </a:p>
          <a:p>
            <a:pPr>
              <a:lnSpc>
                <a:spcPct val="150000"/>
              </a:lnSpc>
            </a:pPr>
            <a:r>
              <a:rPr lang="sl-SI" sz="1200" dirty="0" err="1"/>
              <a:t>Philipps</a:t>
            </a:r>
            <a:r>
              <a:rPr lang="sl-SI" sz="1200" dirty="0"/>
              <a:t>, C. </a:t>
            </a:r>
            <a:r>
              <a:rPr lang="sl-SI" sz="1200" i="1" dirty="0"/>
              <a:t>Bela kava in </a:t>
            </a:r>
            <a:r>
              <a:rPr lang="sl-SI" sz="1200" i="1" dirty="0" err="1" smtClean="0"/>
              <a:t>Posipanec</a:t>
            </a:r>
            <a:endParaRPr lang="sl-SI" sz="1200" i="1" dirty="0"/>
          </a:p>
          <a:p>
            <a:pPr>
              <a:lnSpc>
                <a:spcPct val="150000"/>
              </a:lnSpc>
            </a:pPr>
            <a:r>
              <a:rPr lang="sl-SI" sz="1200" dirty="0"/>
              <a:t>Svetina, P. </a:t>
            </a:r>
            <a:r>
              <a:rPr lang="sl-SI" sz="1200" i="1" dirty="0"/>
              <a:t>Uho sveta/ </a:t>
            </a:r>
            <a:r>
              <a:rPr lang="sl-SI" sz="1200" i="1" dirty="0" err="1"/>
              <a:t>Ropotarna</a:t>
            </a:r>
            <a:endParaRPr lang="sl-SI" sz="1200" i="1" dirty="0"/>
          </a:p>
          <a:p>
            <a:pPr>
              <a:lnSpc>
                <a:spcPct val="150000"/>
              </a:lnSpc>
            </a:pPr>
            <a:r>
              <a:rPr lang="sl-SI" sz="1200" dirty="0"/>
              <a:t>Rozman Roza, A. </a:t>
            </a:r>
            <a:r>
              <a:rPr lang="sl-SI" sz="1200" i="1" dirty="0" err="1"/>
              <a:t>Čofli</a:t>
            </a:r>
            <a:r>
              <a:rPr lang="sl-SI" sz="1200" i="1" dirty="0"/>
              <a:t>/ Gospod Filodendron ...</a:t>
            </a:r>
          </a:p>
          <a:p>
            <a:pPr>
              <a:lnSpc>
                <a:spcPct val="150000"/>
              </a:lnSpc>
            </a:pPr>
            <a:r>
              <a:rPr lang="sl-SI" sz="1200" dirty="0"/>
              <a:t>Brenk, </a:t>
            </a:r>
            <a:r>
              <a:rPr lang="sl-SI" sz="1200" dirty="0" smtClean="0"/>
              <a:t>K. </a:t>
            </a:r>
            <a:r>
              <a:rPr lang="sl-SI" sz="1200" i="1" dirty="0" smtClean="0"/>
              <a:t>Deklica </a:t>
            </a:r>
            <a:r>
              <a:rPr lang="sl-SI" sz="1200" i="1" dirty="0"/>
              <a:t>Delfina in lisica Zvitorepka</a:t>
            </a:r>
            <a:endParaRPr lang="sl-SI" sz="1200" dirty="0"/>
          </a:p>
          <a:p>
            <a:pPr>
              <a:lnSpc>
                <a:spcPct val="150000"/>
              </a:lnSpc>
            </a:pPr>
            <a:r>
              <a:rPr lang="sl-SI" sz="1200" dirty="0"/>
              <a:t>Makarovič, S. </a:t>
            </a:r>
            <a:r>
              <a:rPr lang="sl-SI" sz="1200" i="1" dirty="0"/>
              <a:t>Kam pa kam, </a:t>
            </a:r>
            <a:r>
              <a:rPr lang="sl-SI" sz="1200" i="1" dirty="0" err="1"/>
              <a:t>kosovirja</a:t>
            </a:r>
            <a:r>
              <a:rPr lang="sl-SI" sz="1200" i="1" dirty="0"/>
              <a:t>?/ Mi, </a:t>
            </a:r>
            <a:r>
              <a:rPr lang="sl-SI" sz="1200" i="1" dirty="0" err="1"/>
              <a:t>kosovirji</a:t>
            </a:r>
            <a:r>
              <a:rPr lang="sl-SI" sz="1200" i="1" dirty="0"/>
              <a:t> </a:t>
            </a:r>
          </a:p>
          <a:p>
            <a:pPr>
              <a:lnSpc>
                <a:spcPct val="150000"/>
              </a:lnSpc>
            </a:pPr>
            <a:r>
              <a:rPr lang="sl-SI" sz="1200" dirty="0"/>
              <a:t>Koren, M. </a:t>
            </a:r>
            <a:r>
              <a:rPr lang="sl-SI" sz="1200" i="1" dirty="0"/>
              <a:t>Mici iz 2. a/ Že spet ta Mici iz 2. a/ Mihec/ Eva in kozel</a:t>
            </a:r>
          </a:p>
          <a:p>
            <a:pPr>
              <a:lnSpc>
                <a:spcPct val="150000"/>
              </a:lnSpc>
            </a:pPr>
            <a:r>
              <a:rPr lang="sl-SI" sz="1200" dirty="0"/>
              <a:t>Konc </a:t>
            </a:r>
            <a:r>
              <a:rPr lang="sl-SI" sz="1200" dirty="0" err="1"/>
              <a:t>Lorenzutti</a:t>
            </a:r>
            <a:r>
              <a:rPr lang="sl-SI" sz="1200" dirty="0"/>
              <a:t>, N. </a:t>
            </a:r>
            <a:r>
              <a:rPr lang="sl-SI" sz="1200" i="1" dirty="0"/>
              <a:t>Kdo je danes glavni? </a:t>
            </a:r>
          </a:p>
          <a:p>
            <a:pPr>
              <a:lnSpc>
                <a:spcPct val="150000"/>
              </a:lnSpc>
            </a:pPr>
            <a:r>
              <a:rPr lang="sl-SI" sz="1200" dirty="0" smtClean="0"/>
              <a:t>Konc </a:t>
            </a:r>
            <a:r>
              <a:rPr lang="sl-SI" sz="1200" dirty="0"/>
              <a:t>Lorenzutti, N. </a:t>
            </a:r>
            <a:r>
              <a:rPr lang="sl-SI" sz="1200" i="1" dirty="0" err="1" smtClean="0"/>
              <a:t>Enajstnik</a:t>
            </a:r>
            <a:endParaRPr lang="sl-SI" sz="1200" i="1" dirty="0"/>
          </a:p>
          <a:p>
            <a:pPr>
              <a:lnSpc>
                <a:spcPct val="150000"/>
              </a:lnSpc>
            </a:pPr>
            <a:r>
              <a:rPr lang="sl-SI" sz="1200" dirty="0"/>
              <a:t>Kokalj, T. </a:t>
            </a:r>
            <a:r>
              <a:rPr lang="sl-SI" sz="1200" i="1" dirty="0"/>
              <a:t>Metla v </a:t>
            </a:r>
            <a:r>
              <a:rPr lang="sl-SI" sz="1200" i="1" dirty="0" smtClean="0"/>
              <a:t>šoli</a:t>
            </a:r>
          </a:p>
          <a:p>
            <a:pPr>
              <a:lnSpc>
                <a:spcPct val="150000"/>
              </a:lnSpc>
            </a:pPr>
            <a:endParaRPr lang="sl-SI" sz="1200" dirty="0"/>
          </a:p>
          <a:p>
            <a:pPr>
              <a:lnSpc>
                <a:spcPct val="150000"/>
              </a:lnSpc>
            </a:pPr>
            <a:endParaRPr lang="sl-SI" sz="1200" dirty="0"/>
          </a:p>
          <a:p>
            <a:pPr>
              <a:lnSpc>
                <a:spcPct val="150000"/>
              </a:lnSpc>
            </a:pPr>
            <a:endParaRPr lang="sl-SI" sz="1200" dirty="0" smtClean="0"/>
          </a:p>
          <a:p>
            <a:pPr>
              <a:lnSpc>
                <a:spcPct val="150000"/>
              </a:lnSpc>
            </a:pPr>
            <a:endParaRPr lang="sl-SI" sz="1200" dirty="0"/>
          </a:p>
          <a:p>
            <a:pPr>
              <a:lnSpc>
                <a:spcPct val="150000"/>
              </a:lnSpc>
            </a:pPr>
            <a:endParaRPr lang="sl-SI" sz="1200" dirty="0" smtClean="0"/>
          </a:p>
          <a:p>
            <a:pPr>
              <a:lnSpc>
                <a:spcPct val="150000"/>
              </a:lnSpc>
            </a:pPr>
            <a:endParaRPr lang="sl-SI" sz="1200" dirty="0"/>
          </a:p>
          <a:p>
            <a:pPr>
              <a:lnSpc>
                <a:spcPct val="150000"/>
              </a:lnSpc>
            </a:pPr>
            <a:r>
              <a:rPr lang="sl-SI" sz="1200" dirty="0" err="1" smtClean="0"/>
              <a:t>Øvreås</a:t>
            </a:r>
            <a:r>
              <a:rPr lang="sl-SI" sz="1200" dirty="0"/>
              <a:t>, H. </a:t>
            </a:r>
            <a:r>
              <a:rPr lang="sl-SI" sz="1200" i="1" dirty="0"/>
              <a:t>Super </a:t>
            </a:r>
            <a:r>
              <a:rPr lang="sl-SI" sz="1200" i="1" dirty="0" smtClean="0"/>
              <a:t>Rjavko</a:t>
            </a:r>
            <a:endParaRPr lang="sl-SI" sz="1200" i="1" dirty="0"/>
          </a:p>
          <a:p>
            <a:pPr>
              <a:lnSpc>
                <a:spcPct val="150000"/>
              </a:lnSpc>
            </a:pPr>
            <a:r>
              <a:rPr lang="sl-SI" sz="1200" dirty="0" err="1"/>
              <a:t>Nöstlinger</a:t>
            </a:r>
            <a:r>
              <a:rPr lang="sl-SI" sz="1200" dirty="0"/>
              <a:t>, C. </a:t>
            </a:r>
            <a:r>
              <a:rPr lang="sl-SI" sz="1200" i="1" dirty="0"/>
              <a:t>Vse o </a:t>
            </a:r>
            <a:r>
              <a:rPr lang="sl-SI" sz="1200" i="1" dirty="0" smtClean="0"/>
              <a:t>Francu</a:t>
            </a:r>
            <a:endParaRPr lang="sl-SI" sz="1200" i="1" dirty="0"/>
          </a:p>
          <a:p>
            <a:pPr>
              <a:lnSpc>
                <a:spcPct val="150000"/>
              </a:lnSpc>
            </a:pPr>
            <a:r>
              <a:rPr lang="sl-SI" sz="1200" dirty="0" err="1"/>
              <a:t>Tellegen</a:t>
            </a:r>
            <a:r>
              <a:rPr lang="sl-SI" sz="1200" dirty="0"/>
              <a:t>, T. </a:t>
            </a:r>
            <a:r>
              <a:rPr lang="sl-SI" sz="1200" i="1" dirty="0"/>
              <a:t>Jutri je bila </a:t>
            </a:r>
            <a:r>
              <a:rPr lang="sl-SI" sz="1200" i="1" dirty="0" smtClean="0"/>
              <a:t>zabava</a:t>
            </a:r>
            <a:endParaRPr lang="sl-SI" sz="1200" i="1" dirty="0"/>
          </a:p>
          <a:p>
            <a:pPr>
              <a:lnSpc>
                <a:spcPct val="150000"/>
              </a:lnSpc>
            </a:pPr>
            <a:r>
              <a:rPr lang="sl-SI" sz="1200" dirty="0"/>
              <a:t>Kočar, T. </a:t>
            </a:r>
            <a:r>
              <a:rPr lang="sl-SI" sz="1200" i="1" dirty="0"/>
              <a:t>Lumpi iz 4. </a:t>
            </a:r>
            <a:r>
              <a:rPr lang="sl-SI" sz="1200" i="1" dirty="0" smtClean="0"/>
              <a:t>a</a:t>
            </a:r>
            <a:endParaRPr lang="sl-SI" sz="1200" i="1" dirty="0"/>
          </a:p>
          <a:p>
            <a:pPr>
              <a:lnSpc>
                <a:spcPct val="150000"/>
              </a:lnSpc>
            </a:pPr>
            <a:r>
              <a:rPr lang="sl-SI" sz="1200" dirty="0"/>
              <a:t>Arnuš </a:t>
            </a:r>
            <a:r>
              <a:rPr lang="sl-SI" sz="1200" dirty="0" err="1"/>
              <a:t>Pupis</a:t>
            </a:r>
            <a:r>
              <a:rPr lang="sl-SI" sz="1200" dirty="0"/>
              <a:t>, T. </a:t>
            </a:r>
            <a:r>
              <a:rPr lang="sl-SI" sz="1200" i="1" dirty="0"/>
              <a:t>Božo in </a:t>
            </a:r>
            <a:r>
              <a:rPr lang="sl-SI" sz="1200" i="1" dirty="0" smtClean="0"/>
              <a:t>Vili</a:t>
            </a:r>
            <a:endParaRPr lang="sl-SI" sz="1200" i="1" dirty="0"/>
          </a:p>
          <a:p>
            <a:pPr>
              <a:lnSpc>
                <a:spcPct val="150000"/>
              </a:lnSpc>
            </a:pPr>
            <a:r>
              <a:rPr lang="sl-SI" sz="1200" dirty="0" smtClean="0"/>
              <a:t>Štampe </a:t>
            </a:r>
            <a:r>
              <a:rPr lang="sl-SI" sz="1200" dirty="0" err="1" smtClean="0"/>
              <a:t>Žmvac</a:t>
            </a:r>
            <a:r>
              <a:rPr lang="sl-SI" sz="1200" dirty="0" smtClean="0"/>
              <a:t>, B. </a:t>
            </a:r>
            <a:r>
              <a:rPr lang="sl-SI" sz="1200" i="1" dirty="0" smtClean="0"/>
              <a:t>Princesa kamnitih besed</a:t>
            </a:r>
            <a:endParaRPr lang="sl-SI" sz="1200" i="1" dirty="0"/>
          </a:p>
          <a:p>
            <a:pPr>
              <a:lnSpc>
                <a:spcPct val="150000"/>
              </a:lnSpc>
            </a:pPr>
            <a:r>
              <a:rPr lang="sl-SI" sz="1200" dirty="0"/>
              <a:t>Makarovič, S. </a:t>
            </a:r>
            <a:r>
              <a:rPr lang="sl-SI" sz="1200" i="1" dirty="0"/>
              <a:t>Medena </a:t>
            </a:r>
            <a:r>
              <a:rPr lang="sl-SI" sz="1200" i="1" dirty="0" smtClean="0"/>
              <a:t>pravljica</a:t>
            </a:r>
          </a:p>
          <a:p>
            <a:pPr>
              <a:lnSpc>
                <a:spcPct val="150000"/>
              </a:lnSpc>
            </a:pPr>
            <a:r>
              <a:rPr lang="sl-SI" sz="1200" dirty="0" smtClean="0"/>
              <a:t>Lindgren, B. </a:t>
            </a:r>
            <a:r>
              <a:rPr lang="sl-SI" sz="1200" i="1" dirty="0" smtClean="0"/>
              <a:t>Zgodba o malem starem možu</a:t>
            </a:r>
          </a:p>
          <a:p>
            <a:endParaRPr lang="sl-SI" sz="1200" dirty="0" smtClean="0"/>
          </a:p>
          <a:p>
            <a:endParaRPr lang="sl-SI" sz="1200" dirty="0"/>
          </a:p>
          <a:p>
            <a:endParaRPr lang="sl-SI" sz="1200" dirty="0" smtClean="0"/>
          </a:p>
          <a:p>
            <a:endParaRPr lang="sl-SI" sz="1200" dirty="0"/>
          </a:p>
          <a:p>
            <a:endParaRPr lang="sl-SI" sz="1200" dirty="0"/>
          </a:p>
          <a:p>
            <a:r>
              <a:rPr lang="sl-SI" sz="1200" u="sng" dirty="0" smtClean="0"/>
              <a:t>POEZIJA</a:t>
            </a:r>
          </a:p>
          <a:p>
            <a:endParaRPr lang="sl-SI" sz="1200" u="sng" dirty="0" smtClean="0"/>
          </a:p>
          <a:p>
            <a:pPr>
              <a:lnSpc>
                <a:spcPct val="150000"/>
              </a:lnSpc>
            </a:pPr>
            <a:r>
              <a:rPr lang="sl-SI" sz="1200" dirty="0" smtClean="0"/>
              <a:t>Štampe </a:t>
            </a:r>
            <a:r>
              <a:rPr lang="sl-SI" sz="1200" dirty="0"/>
              <a:t>Žmavc, B. </a:t>
            </a:r>
            <a:r>
              <a:rPr lang="sl-SI" sz="1200" i="1" dirty="0"/>
              <a:t>Nebeške </a:t>
            </a:r>
            <a:r>
              <a:rPr lang="sl-SI" sz="1200" i="1" dirty="0" smtClean="0"/>
              <a:t>kočije </a:t>
            </a:r>
            <a:endParaRPr lang="sl-SI" sz="1200" i="1" dirty="0"/>
          </a:p>
          <a:p>
            <a:pPr>
              <a:lnSpc>
                <a:spcPct val="150000"/>
              </a:lnSpc>
            </a:pPr>
            <a:r>
              <a:rPr lang="sl-SI" sz="1200" dirty="0"/>
              <a:t>Novak, B. </a:t>
            </a:r>
            <a:r>
              <a:rPr lang="sl-SI" sz="1200" i="1" dirty="0"/>
              <a:t>Jaz sem blazno </a:t>
            </a:r>
            <a:r>
              <a:rPr lang="sl-SI" sz="1200" i="1" dirty="0" smtClean="0"/>
              <a:t>vate</a:t>
            </a:r>
            <a:endParaRPr lang="sl-SI" sz="1200" i="1" dirty="0"/>
          </a:p>
          <a:p>
            <a:pPr>
              <a:lnSpc>
                <a:spcPct val="150000"/>
              </a:lnSpc>
            </a:pPr>
            <a:r>
              <a:rPr lang="sl-SI" sz="1200" dirty="0"/>
              <a:t>Pavček, T. S </a:t>
            </a:r>
            <a:r>
              <a:rPr lang="sl-SI" sz="1200" i="1" dirty="0"/>
              <a:t>črko čez </a:t>
            </a:r>
            <a:r>
              <a:rPr lang="sl-SI" sz="1200" i="1" dirty="0" smtClean="0"/>
              <a:t>Krko </a:t>
            </a:r>
            <a:endParaRPr lang="sl-SI" sz="1200" i="1" dirty="0"/>
          </a:p>
          <a:p>
            <a:pPr>
              <a:lnSpc>
                <a:spcPct val="150000"/>
              </a:lnSpc>
            </a:pPr>
            <a:r>
              <a:rPr lang="sl-SI" sz="1200" dirty="0"/>
              <a:t>Rozman Roza, A. </a:t>
            </a:r>
            <a:r>
              <a:rPr lang="sl-SI" sz="1200" i="1" dirty="0"/>
              <a:t>Pesmi iz </a:t>
            </a:r>
            <a:r>
              <a:rPr lang="sl-SI" sz="1200" i="1" dirty="0" err="1" smtClean="0"/>
              <a:t>rimogojnice</a:t>
            </a:r>
            <a:endParaRPr lang="sl-SI" sz="1200" i="1" dirty="0"/>
          </a:p>
          <a:p>
            <a:pPr>
              <a:lnSpc>
                <a:spcPct val="150000"/>
              </a:lnSpc>
            </a:pPr>
            <a:r>
              <a:rPr lang="sl-SI" sz="1200" dirty="0"/>
              <a:t>Rozman Roza, A. </a:t>
            </a:r>
            <a:r>
              <a:rPr lang="sl-SI" sz="1200" i="1" dirty="0"/>
              <a:t>Mali rimski </a:t>
            </a:r>
            <a:r>
              <a:rPr lang="sl-SI" sz="1200" i="1" dirty="0" smtClean="0"/>
              <a:t>cirkus </a:t>
            </a:r>
            <a:endParaRPr lang="sl-SI" sz="1200" i="1" dirty="0"/>
          </a:p>
          <a:p>
            <a:pPr>
              <a:lnSpc>
                <a:spcPct val="150000"/>
              </a:lnSpc>
            </a:pPr>
            <a:r>
              <a:rPr lang="sl-SI" sz="1200" dirty="0"/>
              <a:t>Maurer, N. </a:t>
            </a:r>
            <a:r>
              <a:rPr lang="sl-SI" sz="1200" i="1" dirty="0"/>
              <a:t>Sloni v </a:t>
            </a:r>
            <a:r>
              <a:rPr lang="sl-SI" sz="1200" i="1" dirty="0" smtClean="0"/>
              <a:t>spačku</a:t>
            </a:r>
            <a:endParaRPr lang="sl-SI" sz="1200" i="1" dirty="0"/>
          </a:p>
          <a:p>
            <a:pPr>
              <a:lnSpc>
                <a:spcPct val="150000"/>
              </a:lnSpc>
            </a:pPr>
            <a:r>
              <a:rPr lang="sl-SI" sz="1200" dirty="0"/>
              <a:t>Fritz, E. </a:t>
            </a:r>
            <a:r>
              <a:rPr lang="sl-SI" sz="1200" i="1" dirty="0"/>
              <a:t>Svet v </a:t>
            </a:r>
            <a:r>
              <a:rPr lang="sl-SI" sz="1200" i="1" dirty="0" smtClean="0"/>
              <a:t>naprstniku</a:t>
            </a:r>
            <a:endParaRPr lang="sl-SI" sz="1200" i="1" dirty="0"/>
          </a:p>
        </p:txBody>
      </p:sp>
    </p:spTree>
    <p:extLst>
      <p:ext uri="{BB962C8B-B14F-4D97-AF65-F5344CB8AC3E}">
        <p14:creationId xmlns:p14="http://schemas.microsoft.com/office/powerpoint/2010/main" val="175525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4672383" y="152400"/>
            <a:ext cx="7008574" cy="6553199"/>
          </a:xfrm>
        </p:spPr>
        <p:txBody>
          <a:bodyPr rtlCol="0">
            <a:normAutofit/>
          </a:bodyPr>
          <a:lstStyle/>
          <a:p>
            <a:r>
              <a:rPr lang="sl-SI" sz="1400" dirty="0"/>
              <a:t/>
            </a:r>
            <a:br>
              <a:rPr lang="sl-SI" sz="1400" dirty="0"/>
            </a:br>
            <a:r>
              <a:rPr lang="sl-SI" sz="1400" dirty="0"/>
              <a:t> </a:t>
            </a:r>
            <a:br>
              <a:rPr lang="sl-SI" sz="1400" dirty="0"/>
            </a:br>
            <a:endParaRPr lang="sl-SI" sz="1400" dirty="0"/>
          </a:p>
        </p:txBody>
      </p:sp>
      <p:sp>
        <p:nvSpPr>
          <p:cNvPr id="3" name="Pravokotnik 2"/>
          <p:cNvSpPr/>
          <p:nvPr/>
        </p:nvSpPr>
        <p:spPr>
          <a:xfrm>
            <a:off x="3884612" y="152400"/>
            <a:ext cx="7696200" cy="9320500"/>
          </a:xfrm>
          <a:prstGeom prst="rect">
            <a:avLst/>
          </a:prstGeom>
        </p:spPr>
        <p:txBody>
          <a:bodyPr wrap="square" numCol="2">
            <a:spAutoFit/>
          </a:bodyPr>
          <a:lstStyle/>
          <a:p>
            <a:pPr algn="ctr">
              <a:lnSpc>
                <a:spcPct val="107000"/>
              </a:lnSpc>
              <a:spcAft>
                <a:spcPts val="800"/>
              </a:spcAft>
            </a:pPr>
            <a:r>
              <a:rPr lang="sl-SI" sz="1200" b="1" dirty="0">
                <a:latin typeface="+mj-lt"/>
                <a:ea typeface="Calibri" panose="020F0502020204030204" pitchFamily="34" charset="0"/>
                <a:cs typeface="Times New Roman" panose="02020603050405020304" pitchFamily="18" charset="0"/>
              </a:rPr>
              <a:t>PRIPOROČILNI SEZNAM ZA BRALNO ZNAČKO</a:t>
            </a:r>
            <a:endParaRPr lang="sl-SI" sz="1100" dirty="0">
              <a:latin typeface="+mj-lt"/>
              <a:ea typeface="Calibri" panose="020F0502020204030204" pitchFamily="34" charset="0"/>
              <a:cs typeface="Times New Roman" panose="02020603050405020304" pitchFamily="18" charset="0"/>
            </a:endParaRPr>
          </a:p>
          <a:p>
            <a:pPr algn="ctr">
              <a:lnSpc>
                <a:spcPct val="107000"/>
              </a:lnSpc>
              <a:spcAft>
                <a:spcPts val="800"/>
              </a:spcAft>
            </a:pPr>
            <a:r>
              <a:rPr lang="sl-SI" sz="1200" b="1" dirty="0">
                <a:latin typeface="+mj-lt"/>
                <a:ea typeface="Calibri" panose="020F0502020204030204" pitchFamily="34" charset="0"/>
                <a:cs typeface="Times New Roman" panose="02020603050405020304" pitchFamily="18" charset="0"/>
              </a:rPr>
              <a:t>5. RAZRED</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u="sng" dirty="0" smtClean="0">
                <a:latin typeface="+mj-lt"/>
                <a:ea typeface="Calibri" panose="020F0502020204030204" pitchFamily="34" charset="0"/>
                <a:cs typeface="Times New Roman" panose="02020603050405020304" pitchFamily="18" charset="0"/>
              </a:rPr>
              <a:t>PROZA</a:t>
            </a:r>
            <a:endParaRPr lang="sl-SI" sz="1100" dirty="0" smtClean="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smtClean="0">
                <a:latin typeface="+mj-lt"/>
                <a:ea typeface="Calibri" panose="020F0502020204030204" pitchFamily="34" charset="0"/>
                <a:cs typeface="Times New Roman" panose="02020603050405020304" pitchFamily="18" charset="0"/>
              </a:rPr>
              <a:t>Auer</a:t>
            </a:r>
            <a:r>
              <a:rPr lang="sl-SI" sz="1200" dirty="0">
                <a:latin typeface="+mj-lt"/>
                <a:ea typeface="Calibri" panose="020F0502020204030204" pitchFamily="34" charset="0"/>
                <a:cs typeface="Times New Roman" panose="02020603050405020304" pitchFamily="18" charset="0"/>
              </a:rPr>
              <a:t>, M. zbirka Šola magičnih živali</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Nöstlinger</a:t>
            </a:r>
            <a:r>
              <a:rPr lang="sl-SI" sz="1200" dirty="0">
                <a:latin typeface="+mj-lt"/>
                <a:ea typeface="Calibri" panose="020F0502020204030204" pitchFamily="34" charset="0"/>
                <a:cs typeface="Times New Roman" panose="02020603050405020304" pitchFamily="18" charset="0"/>
              </a:rPr>
              <a:t>, C. </a:t>
            </a:r>
            <a:r>
              <a:rPr lang="sl-SI" sz="1200" i="1" dirty="0">
                <a:latin typeface="+mj-lt"/>
                <a:ea typeface="Calibri" panose="020F0502020204030204" pitchFamily="34" charset="0"/>
                <a:cs typeface="Times New Roman" panose="02020603050405020304" pitchFamily="18" charset="0"/>
              </a:rPr>
              <a:t>TV Karel/Tako in tako in sploh/Pavli Puding nepridipravom meša štrene</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smtClean="0">
                <a:latin typeface="+mj-lt"/>
                <a:ea typeface="Calibri" panose="020F0502020204030204" pitchFamily="34" charset="0"/>
                <a:cs typeface="Times New Roman" panose="02020603050405020304" pitchFamily="18" charset="0"/>
              </a:rPr>
              <a:t>Sokolov, C. Reči, ki jih ne razumem</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smtClean="0">
                <a:latin typeface="+mj-lt"/>
                <a:ea typeface="Calibri" panose="020F0502020204030204" pitchFamily="34" charset="0"/>
                <a:cs typeface="Times New Roman" panose="02020603050405020304" pitchFamily="18" charset="0"/>
              </a:rPr>
              <a:t>Vidmar, </a:t>
            </a:r>
            <a:r>
              <a:rPr lang="sl-SI" sz="1200" dirty="0">
                <a:latin typeface="+mj-lt"/>
                <a:ea typeface="Calibri" panose="020F0502020204030204" pitchFamily="34" charset="0"/>
                <a:cs typeface="Times New Roman" panose="02020603050405020304" pitchFamily="18" charset="0"/>
              </a:rPr>
              <a:t>J. </a:t>
            </a:r>
            <a:r>
              <a:rPr lang="sl-SI" sz="1200" i="1" dirty="0">
                <a:latin typeface="+mj-lt"/>
                <a:ea typeface="Calibri" panose="020F0502020204030204" pitchFamily="34" charset="0"/>
                <a:cs typeface="Times New Roman" panose="02020603050405020304" pitchFamily="18" charset="0"/>
              </a:rPr>
              <a:t>Bučko </a:t>
            </a:r>
            <a:r>
              <a:rPr lang="sl-SI" sz="1200" i="1" dirty="0" err="1">
                <a:latin typeface="+mj-lt"/>
                <a:ea typeface="Calibri" panose="020F0502020204030204" pitchFamily="34" charset="0"/>
                <a:cs typeface="Times New Roman" panose="02020603050405020304" pitchFamily="18" charset="0"/>
              </a:rPr>
              <a:t>Superga</a:t>
            </a:r>
            <a:r>
              <a:rPr lang="sl-SI" sz="1200" i="1" dirty="0">
                <a:latin typeface="+mj-lt"/>
                <a:ea typeface="Calibri" panose="020F0502020204030204" pitchFamily="34" charset="0"/>
                <a:cs typeface="Times New Roman" panose="02020603050405020304" pitchFamily="18" charset="0"/>
              </a:rPr>
              <a:t>/Čudni vitez/</a:t>
            </a:r>
            <a:r>
              <a:rPr lang="sl-SI" sz="1200" i="1" dirty="0" err="1">
                <a:latin typeface="+mj-lt"/>
                <a:ea typeface="Calibri" panose="020F0502020204030204" pitchFamily="34" charset="0"/>
                <a:cs typeface="Times New Roman" panose="02020603050405020304" pitchFamily="18" charset="0"/>
              </a:rPr>
              <a:t>Kebarie</a:t>
            </a:r>
            <a:r>
              <a:rPr lang="sl-SI" sz="1200" i="1" dirty="0">
                <a:latin typeface="+mj-lt"/>
                <a:ea typeface="Calibri" panose="020F0502020204030204" pitchFamily="34" charset="0"/>
                <a:cs typeface="Times New Roman" panose="02020603050405020304" pitchFamily="18" charset="0"/>
              </a:rPr>
              <a:t>/Klovn iz </a:t>
            </a:r>
            <a:r>
              <a:rPr lang="sl-SI" sz="1200" i="1" dirty="0" err="1">
                <a:latin typeface="+mj-lt"/>
                <a:ea typeface="Calibri" panose="020F0502020204030204" pitchFamily="34" charset="0"/>
                <a:cs typeface="Times New Roman" panose="02020603050405020304" pitchFamily="18" charset="0"/>
              </a:rPr>
              <a:t>Strahovskega</a:t>
            </a:r>
            <a:r>
              <a:rPr lang="sl-SI" sz="1200" i="1" dirty="0">
                <a:latin typeface="+mj-lt"/>
                <a:ea typeface="Calibri" panose="020F0502020204030204" pitchFamily="34" charset="0"/>
                <a:cs typeface="Times New Roman" panose="02020603050405020304" pitchFamily="18" charset="0"/>
              </a:rPr>
              <a:t> Dola/zbirka Navihanček</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Ogrizek, M. </a:t>
            </a:r>
            <a:r>
              <a:rPr lang="sl-SI" sz="1200" i="1" dirty="0">
                <a:latin typeface="+mj-lt"/>
                <a:ea typeface="Calibri" panose="020F0502020204030204" pitchFamily="34" charset="0"/>
                <a:cs typeface="Times New Roman" panose="02020603050405020304" pitchFamily="18" charset="0"/>
              </a:rPr>
              <a:t>Kokodajsa v mestu</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Onichomowska</a:t>
            </a:r>
            <a:r>
              <a:rPr lang="sl-SI" sz="1200" dirty="0">
                <a:latin typeface="+mj-lt"/>
                <a:ea typeface="Calibri" panose="020F0502020204030204" pitchFamily="34" charset="0"/>
                <a:cs typeface="Times New Roman" panose="02020603050405020304" pitchFamily="18" charset="0"/>
              </a:rPr>
              <a:t>, A. </a:t>
            </a:r>
            <a:r>
              <a:rPr lang="sl-SI" sz="1200" i="1" dirty="0">
                <a:latin typeface="+mj-lt"/>
                <a:ea typeface="Calibri" panose="020F0502020204030204" pitchFamily="34" charset="0"/>
                <a:cs typeface="Times New Roman" panose="02020603050405020304" pitchFamily="18" charset="0"/>
              </a:rPr>
              <a:t>Duh stare hiše/Matiček in lovci na duhove</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Parvela</a:t>
            </a:r>
            <a:r>
              <a:rPr lang="sl-SI" sz="1200" dirty="0">
                <a:latin typeface="+mj-lt"/>
                <a:ea typeface="Calibri" panose="020F0502020204030204" pitchFamily="34" charset="0"/>
                <a:cs typeface="Times New Roman" panose="02020603050405020304" pitchFamily="18" charset="0"/>
              </a:rPr>
              <a:t>, T. </a:t>
            </a:r>
            <a:r>
              <a:rPr lang="sl-SI" sz="1200" i="1" dirty="0">
                <a:latin typeface="+mj-lt"/>
                <a:ea typeface="Calibri" panose="020F0502020204030204" pitchFamily="34" charset="0"/>
                <a:cs typeface="Times New Roman" panose="02020603050405020304" pitchFamily="18" charset="0"/>
              </a:rPr>
              <a:t>Ela in prijatelji</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smtClean="0">
                <a:latin typeface="+mj-lt"/>
                <a:ea typeface="Calibri" panose="020F0502020204030204" pitchFamily="34" charset="0"/>
                <a:cs typeface="Times New Roman" panose="02020603050405020304" pitchFamily="18" charset="0"/>
              </a:rPr>
              <a:t>Cowell</a:t>
            </a:r>
            <a:r>
              <a:rPr lang="sl-SI" sz="1200" dirty="0" smtClean="0">
                <a:latin typeface="+mj-lt"/>
                <a:ea typeface="Calibri" panose="020F0502020204030204" pitchFamily="34" charset="0"/>
                <a:cs typeface="Times New Roman" panose="02020603050405020304" pitchFamily="18" charset="0"/>
              </a:rPr>
              <a:t>, C. zbirka </a:t>
            </a:r>
            <a:r>
              <a:rPr lang="sl-SI" sz="1200" i="1" dirty="0" smtClean="0">
                <a:latin typeface="+mj-lt"/>
                <a:ea typeface="Calibri" panose="020F0502020204030204" pitchFamily="34" charset="0"/>
                <a:cs typeface="Times New Roman" panose="02020603050405020304" pitchFamily="18" charset="0"/>
              </a:rPr>
              <a:t>Kako izuriti zmaja</a:t>
            </a:r>
          </a:p>
          <a:p>
            <a:pPr>
              <a:lnSpc>
                <a:spcPct val="107000"/>
              </a:lnSpc>
              <a:spcAft>
                <a:spcPts val="800"/>
              </a:spcAft>
            </a:pPr>
            <a:r>
              <a:rPr lang="sl-SI" sz="1200" dirty="0" smtClean="0">
                <a:latin typeface="+mj-lt"/>
                <a:ea typeface="Calibri" panose="020F0502020204030204" pitchFamily="34" charset="0"/>
                <a:cs typeface="Times New Roman" panose="02020603050405020304" pitchFamily="18" charset="0"/>
              </a:rPr>
              <a:t>Pregelj</a:t>
            </a:r>
            <a:r>
              <a:rPr lang="sl-SI" sz="1200" dirty="0">
                <a:latin typeface="+mj-lt"/>
                <a:ea typeface="Calibri" panose="020F0502020204030204" pitchFamily="34" charset="0"/>
                <a:cs typeface="Times New Roman" panose="02020603050405020304" pitchFamily="18" charset="0"/>
              </a:rPr>
              <a:t>, S. zbirka </a:t>
            </a:r>
            <a:r>
              <a:rPr lang="sl-SI" sz="1200" i="1" dirty="0">
                <a:latin typeface="+mj-lt"/>
                <a:ea typeface="Calibri" panose="020F0502020204030204" pitchFamily="34" charset="0"/>
                <a:cs typeface="Times New Roman" panose="02020603050405020304" pitchFamily="18" charset="0"/>
              </a:rPr>
              <a:t>Zgodbe s konca kamene dobe</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Pregel</a:t>
            </a:r>
            <a:r>
              <a:rPr lang="sl-SI" sz="1200" dirty="0">
                <a:latin typeface="+mj-lt"/>
                <a:ea typeface="Calibri" panose="020F0502020204030204" pitchFamily="34" charset="0"/>
                <a:cs typeface="Times New Roman" panose="02020603050405020304" pitchFamily="18" charset="0"/>
              </a:rPr>
              <a:t>, S. </a:t>
            </a:r>
            <a:r>
              <a:rPr lang="sl-SI" sz="1200" i="1" dirty="0">
                <a:latin typeface="+mj-lt"/>
                <a:ea typeface="Calibri" panose="020F0502020204030204" pitchFamily="34" charset="0"/>
                <a:cs typeface="Times New Roman" panose="02020603050405020304" pitchFamily="18" charset="0"/>
              </a:rPr>
              <a:t>Poletje pod kukavičjim zvonikom</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Preussler</a:t>
            </a:r>
            <a:r>
              <a:rPr lang="sl-SI" sz="1200" dirty="0">
                <a:latin typeface="+mj-lt"/>
                <a:ea typeface="Calibri" panose="020F0502020204030204" pitchFamily="34" charset="0"/>
                <a:cs typeface="Times New Roman" panose="02020603050405020304" pitchFamily="18" charset="0"/>
              </a:rPr>
              <a:t>, O. </a:t>
            </a:r>
            <a:r>
              <a:rPr lang="sl-SI" sz="1200" i="1" dirty="0">
                <a:latin typeface="+mj-lt"/>
                <a:ea typeface="Calibri" panose="020F0502020204030204" pitchFamily="34" charset="0"/>
                <a:cs typeface="Times New Roman" panose="02020603050405020304" pitchFamily="18" charset="0"/>
              </a:rPr>
              <a:t>Mala čarovnica/Razbojnik Rogovilež</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Puigpelat</a:t>
            </a:r>
            <a:r>
              <a:rPr lang="sl-SI" sz="1200" dirty="0">
                <a:latin typeface="+mj-lt"/>
                <a:ea typeface="Calibri" panose="020F0502020204030204" pitchFamily="34" charset="0"/>
                <a:cs typeface="Times New Roman" panose="02020603050405020304" pitchFamily="18" charset="0"/>
              </a:rPr>
              <a:t>, F. </a:t>
            </a:r>
            <a:r>
              <a:rPr lang="sl-SI" sz="1200" i="1" dirty="0">
                <a:latin typeface="+mj-lt"/>
                <a:ea typeface="Calibri" panose="020F0502020204030204" pitchFamily="34" charset="0"/>
                <a:cs typeface="Times New Roman" panose="02020603050405020304" pitchFamily="18" charset="0"/>
              </a:rPr>
              <a:t>Deklica, ki se je spremenila v </a:t>
            </a:r>
            <a:r>
              <a:rPr lang="sl-SI" sz="1200" i="1" dirty="0" err="1">
                <a:latin typeface="+mj-lt"/>
                <a:ea typeface="Calibri" panose="020F0502020204030204" pitchFamily="34" charset="0"/>
                <a:cs typeface="Times New Roman" panose="02020603050405020304" pitchFamily="18" charset="0"/>
              </a:rPr>
              <a:t>mobi</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Reiche, C. </a:t>
            </a:r>
            <a:r>
              <a:rPr lang="sl-SI" sz="1200" i="1" dirty="0">
                <a:latin typeface="+mj-lt"/>
                <a:ea typeface="Calibri" panose="020F0502020204030204" pitchFamily="34" charset="0"/>
                <a:cs typeface="Times New Roman" panose="02020603050405020304" pitchFamily="18" charset="0"/>
              </a:rPr>
              <a:t>Dogodivščine hrčka </a:t>
            </a:r>
            <a:r>
              <a:rPr lang="sl-SI" sz="1200" i="1" dirty="0" smtClean="0">
                <a:latin typeface="+mj-lt"/>
                <a:ea typeface="Calibri" panose="020F0502020204030204" pitchFamily="34" charset="0"/>
                <a:cs typeface="Times New Roman" panose="02020603050405020304" pitchFamily="18" charset="0"/>
              </a:rPr>
              <a:t>Frančka/Hrček </a:t>
            </a:r>
            <a:r>
              <a:rPr lang="sl-SI" sz="1200" i="1" dirty="0">
                <a:latin typeface="+mj-lt"/>
                <a:ea typeface="Calibri" panose="020F0502020204030204" pitchFamily="34" charset="0"/>
                <a:cs typeface="Times New Roman" panose="02020603050405020304" pitchFamily="18" charset="0"/>
              </a:rPr>
              <a:t>Franček na begu</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Suhodolčan, P. </a:t>
            </a:r>
            <a:r>
              <a:rPr lang="sl-SI" sz="1200" i="1" dirty="0">
                <a:latin typeface="+mj-lt"/>
                <a:ea typeface="Calibri" panose="020F0502020204030204" pitchFamily="34" charset="0"/>
                <a:cs typeface="Times New Roman" panose="02020603050405020304" pitchFamily="18" charset="0"/>
              </a:rPr>
              <a:t>Kolesar naj bo/Ranta vrača udarec</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Kraan</a:t>
            </a:r>
            <a:r>
              <a:rPr lang="sl-SI" sz="1200" dirty="0">
                <a:latin typeface="+mj-lt"/>
                <a:ea typeface="Calibri" panose="020F0502020204030204" pitchFamily="34" charset="0"/>
                <a:cs typeface="Times New Roman" panose="02020603050405020304" pitchFamily="18" charset="0"/>
              </a:rPr>
              <a:t>, H. </a:t>
            </a:r>
            <a:r>
              <a:rPr lang="sl-SI" sz="1200" i="1" dirty="0">
                <a:latin typeface="+mj-lt"/>
                <a:ea typeface="Calibri" panose="020F0502020204030204" pitchFamily="34" charset="0"/>
                <a:cs typeface="Times New Roman" panose="02020603050405020304" pitchFamily="18" charset="0"/>
              </a:rPr>
              <a:t>Rože za </a:t>
            </a:r>
            <a:r>
              <a:rPr lang="sl-SI" sz="1200" i="1" dirty="0" err="1">
                <a:latin typeface="+mj-lt"/>
                <a:ea typeface="Calibri" panose="020F0502020204030204" pitchFamily="34" charset="0"/>
                <a:cs typeface="Times New Roman" panose="02020603050405020304" pitchFamily="18" charset="0"/>
              </a:rPr>
              <a:t>čavknjeno</a:t>
            </a:r>
            <a:r>
              <a:rPr lang="sl-SI" sz="1200" i="1" dirty="0">
                <a:latin typeface="+mj-lt"/>
                <a:ea typeface="Calibri" panose="020F0502020204030204" pitchFamily="34" charset="0"/>
                <a:cs typeface="Times New Roman" panose="02020603050405020304" pitchFamily="18" charset="0"/>
              </a:rPr>
              <a:t> </a:t>
            </a:r>
            <a:r>
              <a:rPr lang="sl-SI" sz="1200" i="1" dirty="0" smtClean="0">
                <a:latin typeface="+mj-lt"/>
                <a:ea typeface="Calibri" panose="020F0502020204030204" pitchFamily="34" charset="0"/>
                <a:cs typeface="Times New Roman" panose="02020603050405020304" pitchFamily="18" charset="0"/>
              </a:rPr>
              <a:t>čarovnico</a:t>
            </a:r>
          </a:p>
          <a:p>
            <a:pPr>
              <a:lnSpc>
                <a:spcPct val="107000"/>
              </a:lnSpc>
              <a:spcAft>
                <a:spcPts val="800"/>
              </a:spcAft>
            </a:pPr>
            <a:endParaRPr lang="sl-SI" sz="1200" i="1"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smtClean="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smtClean="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smtClean="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smtClean="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smtClean="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smtClean="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smtClean="0">
                <a:latin typeface="+mj-lt"/>
                <a:ea typeface="Calibri" panose="020F0502020204030204" pitchFamily="34" charset="0"/>
                <a:cs typeface="Times New Roman" panose="02020603050405020304" pitchFamily="18" charset="0"/>
              </a:rPr>
              <a:t>Kos</a:t>
            </a:r>
            <a:r>
              <a:rPr lang="sl-SI" sz="1200" dirty="0">
                <a:latin typeface="+mj-lt"/>
                <a:ea typeface="Calibri" panose="020F0502020204030204" pitchFamily="34" charset="0"/>
                <a:cs typeface="Times New Roman" panose="02020603050405020304" pitchFamily="18" charset="0"/>
              </a:rPr>
              <a:t>, G. </a:t>
            </a:r>
            <a:r>
              <a:rPr lang="sl-SI" sz="1200" i="1" dirty="0">
                <a:latin typeface="+mj-lt"/>
                <a:ea typeface="Calibri" panose="020F0502020204030204" pitchFamily="34" charset="0"/>
                <a:cs typeface="Times New Roman" panose="02020603050405020304" pitchFamily="18" charset="0"/>
              </a:rPr>
              <a:t>Junaki z ladje Argo</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smtClean="0">
                <a:latin typeface="+mj-lt"/>
                <a:ea typeface="Calibri" panose="020F0502020204030204" pitchFamily="34" charset="0"/>
                <a:cs typeface="Times New Roman" panose="02020603050405020304" pitchFamily="18" charset="0"/>
              </a:rPr>
              <a:t>Walliams</a:t>
            </a:r>
            <a:r>
              <a:rPr lang="sl-SI" sz="1200" dirty="0" smtClean="0">
                <a:latin typeface="+mj-lt"/>
                <a:ea typeface="Calibri" panose="020F0502020204030204" pitchFamily="34" charset="0"/>
                <a:cs typeface="Times New Roman" panose="02020603050405020304" pitchFamily="18" charset="0"/>
              </a:rPr>
              <a:t>, D. </a:t>
            </a:r>
            <a:r>
              <a:rPr lang="sl-SI" sz="1200" i="1" dirty="0" smtClean="0">
                <a:latin typeface="+mj-lt"/>
                <a:ea typeface="Calibri" panose="020F0502020204030204" pitchFamily="34" charset="0"/>
                <a:cs typeface="Times New Roman" panose="02020603050405020304" pitchFamily="18" charset="0"/>
              </a:rPr>
              <a:t>Ledena pošast/Polnočna tolpa</a:t>
            </a:r>
            <a:endParaRPr lang="sl-SI" sz="1100" i="1"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Mate, M. </a:t>
            </a:r>
            <a:r>
              <a:rPr lang="sl-SI" sz="1200" i="1" dirty="0">
                <a:latin typeface="+mj-lt"/>
                <a:ea typeface="Calibri" panose="020F0502020204030204" pitchFamily="34" charset="0"/>
                <a:cs typeface="Times New Roman" panose="02020603050405020304" pitchFamily="18" charset="0"/>
              </a:rPr>
              <a:t>Pobegle </a:t>
            </a:r>
            <a:r>
              <a:rPr lang="sl-SI" sz="1200" i="1" dirty="0" smtClean="0">
                <a:latin typeface="+mj-lt"/>
                <a:ea typeface="Calibri" panose="020F0502020204030204" pitchFamily="34" charset="0"/>
                <a:cs typeface="Times New Roman" panose="02020603050405020304" pitchFamily="18" charset="0"/>
              </a:rPr>
              <a:t>kolebnice</a:t>
            </a:r>
          </a:p>
          <a:p>
            <a:pPr>
              <a:lnSpc>
                <a:spcPct val="107000"/>
              </a:lnSpc>
              <a:spcAft>
                <a:spcPts val="800"/>
              </a:spcAft>
            </a:pPr>
            <a:r>
              <a:rPr lang="sl-SI" sz="1200" dirty="0" smtClean="0">
                <a:latin typeface="+mj-lt"/>
                <a:ea typeface="Calibri" panose="020F0502020204030204" pitchFamily="34" charset="0"/>
                <a:cs typeface="Times New Roman" panose="02020603050405020304" pitchFamily="18" charset="0"/>
              </a:rPr>
              <a:t>Mav </a:t>
            </a:r>
            <a:r>
              <a:rPr lang="sl-SI" sz="1200" dirty="0">
                <a:latin typeface="+mj-lt"/>
                <a:ea typeface="Calibri" panose="020F0502020204030204" pitchFamily="34" charset="0"/>
                <a:cs typeface="Times New Roman" panose="02020603050405020304" pitchFamily="18" charset="0"/>
              </a:rPr>
              <a:t>Hrovat, N. </a:t>
            </a:r>
            <a:r>
              <a:rPr lang="sl-SI" sz="1200" i="1" dirty="0" err="1">
                <a:latin typeface="+mj-lt"/>
                <a:ea typeface="Calibri" panose="020F0502020204030204" pitchFamily="34" charset="0"/>
                <a:cs typeface="Times New Roman" panose="02020603050405020304" pitchFamily="18" charset="0"/>
              </a:rPr>
              <a:t>Orientacisti</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Mihelič, J. </a:t>
            </a:r>
            <a:r>
              <a:rPr lang="sl-SI" sz="1200" i="1" dirty="0">
                <a:latin typeface="+mj-lt"/>
                <a:ea typeface="Calibri" panose="020F0502020204030204" pitchFamily="34" charset="0"/>
                <a:cs typeface="Times New Roman" panose="02020603050405020304" pitchFamily="18" charset="0"/>
              </a:rPr>
              <a:t>Trska in </a:t>
            </a:r>
            <a:r>
              <a:rPr lang="sl-SI" sz="1200" i="1" dirty="0" err="1">
                <a:latin typeface="+mj-lt"/>
                <a:ea typeface="Calibri" panose="020F0502020204030204" pitchFamily="34" charset="0"/>
                <a:cs typeface="Times New Roman" panose="02020603050405020304" pitchFamily="18" charset="0"/>
              </a:rPr>
              <a:t>Bajsa</a:t>
            </a:r>
            <a:r>
              <a:rPr lang="sl-SI" sz="1200" i="1" dirty="0">
                <a:latin typeface="+mj-lt"/>
                <a:ea typeface="Calibri" panose="020F0502020204030204" pitchFamily="34" charset="0"/>
                <a:cs typeface="Times New Roman" panose="02020603050405020304" pitchFamily="18" charset="0"/>
              </a:rPr>
              <a:t> </a:t>
            </a:r>
            <a:r>
              <a:rPr lang="sl-SI" sz="1200" i="1" dirty="0" err="1">
                <a:latin typeface="+mj-lt"/>
                <a:ea typeface="Calibri" panose="020F0502020204030204" pitchFamily="34" charset="0"/>
                <a:cs typeface="Times New Roman" panose="02020603050405020304" pitchFamily="18" charset="0"/>
              </a:rPr>
              <a:t>Debelajsa</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Bieniek</a:t>
            </a:r>
            <a:r>
              <a:rPr lang="sl-SI" sz="1200" dirty="0">
                <a:latin typeface="+mj-lt"/>
                <a:ea typeface="Calibri" panose="020F0502020204030204" pitchFamily="34" charset="0"/>
                <a:cs typeface="Times New Roman" panose="02020603050405020304" pitchFamily="18" charset="0"/>
              </a:rPr>
              <a:t>, C. zbirka </a:t>
            </a:r>
            <a:r>
              <a:rPr lang="sl-SI" sz="1200" i="1" dirty="0" err="1">
                <a:latin typeface="+mj-lt"/>
                <a:ea typeface="Calibri" panose="020F0502020204030204" pitchFamily="34" charset="0"/>
                <a:cs typeface="Times New Roman" panose="02020603050405020304" pitchFamily="18" charset="0"/>
              </a:rPr>
              <a:t>Korina</a:t>
            </a:r>
            <a:r>
              <a:rPr lang="sl-SI" sz="1200" i="1" dirty="0">
                <a:latin typeface="+mj-lt"/>
                <a:ea typeface="Calibri" panose="020F0502020204030204" pitchFamily="34" charset="0"/>
                <a:cs typeface="Times New Roman" panose="02020603050405020304" pitchFamily="18" charset="0"/>
              </a:rPr>
              <a:t> Korenček</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Lindgren, A. </a:t>
            </a:r>
            <a:r>
              <a:rPr lang="sl-SI" sz="1200" i="1" dirty="0" err="1">
                <a:latin typeface="+mj-lt"/>
                <a:ea typeface="Calibri" panose="020F0502020204030204" pitchFamily="34" charset="0"/>
                <a:cs typeface="Times New Roman" panose="02020603050405020304" pitchFamily="18" charset="0"/>
              </a:rPr>
              <a:t>Ronja</a:t>
            </a:r>
            <a:r>
              <a:rPr lang="sl-SI" sz="1200" i="1" dirty="0">
                <a:latin typeface="+mj-lt"/>
                <a:ea typeface="Calibri" panose="020F0502020204030204" pitchFamily="34" charset="0"/>
                <a:cs typeface="Times New Roman" panose="02020603050405020304" pitchFamily="18" charset="0"/>
              </a:rPr>
              <a:t>, razbojniška hči/Brata Levjesrčna</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smtClean="0">
                <a:latin typeface="+mj-lt"/>
                <a:ea typeface="Calibri" panose="020F0502020204030204" pitchFamily="34" charset="0"/>
                <a:cs typeface="Times New Roman" panose="02020603050405020304" pitchFamily="18" charset="0"/>
              </a:rPr>
              <a:t>Lagercrantz</a:t>
            </a:r>
            <a:r>
              <a:rPr lang="sl-SI" sz="1200" dirty="0" smtClean="0">
                <a:latin typeface="+mj-lt"/>
                <a:ea typeface="Calibri" panose="020F0502020204030204" pitchFamily="34" charset="0"/>
                <a:cs typeface="Times New Roman" panose="02020603050405020304" pitchFamily="18" charset="0"/>
              </a:rPr>
              <a:t>, R. </a:t>
            </a:r>
            <a:r>
              <a:rPr lang="sl-SI" sz="1200" i="1" dirty="0" smtClean="0">
                <a:latin typeface="+mj-lt"/>
                <a:ea typeface="Calibri" panose="020F0502020204030204" pitchFamily="34" charset="0"/>
                <a:cs typeface="Times New Roman" panose="02020603050405020304" pitchFamily="18" charset="0"/>
              </a:rPr>
              <a:t>Moje srce skače od sreče</a:t>
            </a:r>
            <a:endParaRPr lang="sl-SI" sz="1200" i="1"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smtClean="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u="sng" dirty="0">
                <a:latin typeface="+mj-lt"/>
                <a:ea typeface="Calibri" panose="020F0502020204030204" pitchFamily="34" charset="0"/>
                <a:cs typeface="Times New Roman" panose="02020603050405020304" pitchFamily="18" charset="0"/>
              </a:rPr>
              <a:t>POEZIJA</a:t>
            </a:r>
            <a:endParaRPr lang="sl-SI" sz="12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Novak, B. A. </a:t>
            </a:r>
            <a:r>
              <a:rPr lang="sl-SI" sz="1200" i="1" dirty="0">
                <a:latin typeface="+mj-lt"/>
                <a:ea typeface="Calibri" panose="020F0502020204030204" pitchFamily="34" charset="0"/>
                <a:cs typeface="Times New Roman" panose="02020603050405020304" pitchFamily="18" charset="0"/>
              </a:rPr>
              <a:t>Periskop</a:t>
            </a:r>
            <a:endParaRPr lang="sl-SI" sz="12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Grafenuer</a:t>
            </a:r>
            <a:r>
              <a:rPr lang="sl-SI" sz="1200" dirty="0">
                <a:latin typeface="+mj-lt"/>
                <a:ea typeface="Calibri" panose="020F0502020204030204" pitchFamily="34" charset="0"/>
                <a:cs typeface="Times New Roman" panose="02020603050405020304" pitchFamily="18" charset="0"/>
              </a:rPr>
              <a:t>, N. </a:t>
            </a:r>
            <a:r>
              <a:rPr lang="sl-SI" sz="1200" i="1" dirty="0">
                <a:latin typeface="+mj-lt"/>
                <a:ea typeface="Calibri" panose="020F0502020204030204" pitchFamily="34" charset="0"/>
                <a:cs typeface="Times New Roman" panose="02020603050405020304" pitchFamily="18" charset="0"/>
              </a:rPr>
              <a:t>Kadar glava nad oblaki plava</a:t>
            </a:r>
            <a:endParaRPr lang="sl-SI" sz="12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Maurer, N. </a:t>
            </a:r>
            <a:r>
              <a:rPr lang="sl-SI" sz="1200" i="1" dirty="0">
                <a:latin typeface="+mj-lt"/>
                <a:ea typeface="Calibri" panose="020F0502020204030204" pitchFamily="34" charset="0"/>
                <a:cs typeface="Times New Roman" panose="02020603050405020304" pitchFamily="18" charset="0"/>
              </a:rPr>
              <a:t>Velik sončen dan</a:t>
            </a:r>
            <a:endParaRPr lang="sl-SI" sz="12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Pavček, T. </a:t>
            </a:r>
            <a:r>
              <a:rPr lang="sl-SI" sz="1200" i="1" dirty="0">
                <a:latin typeface="+mj-lt"/>
                <a:ea typeface="Calibri" panose="020F0502020204030204" pitchFamily="34" charset="0"/>
                <a:cs typeface="Times New Roman" panose="02020603050405020304" pitchFamily="18" charset="0"/>
              </a:rPr>
              <a:t>S črko čez </a:t>
            </a:r>
            <a:r>
              <a:rPr lang="sl-SI" sz="1200" i="1" dirty="0" smtClean="0">
                <a:latin typeface="+mj-lt"/>
                <a:ea typeface="Calibri" panose="020F0502020204030204" pitchFamily="34" charset="0"/>
                <a:cs typeface="Times New Roman" panose="02020603050405020304" pitchFamily="18" charset="0"/>
              </a:rPr>
              <a:t>Krko/</a:t>
            </a:r>
            <a:r>
              <a:rPr lang="sl-SI" sz="1200" i="1" dirty="0" err="1" smtClean="0">
                <a:latin typeface="+mj-lt"/>
                <a:ea typeface="Calibri" panose="020F0502020204030204" pitchFamily="34" charset="0"/>
                <a:cs typeface="Times New Roman" panose="02020603050405020304" pitchFamily="18" charset="0"/>
              </a:rPr>
              <a:t>Radobesednice</a:t>
            </a:r>
            <a:endParaRPr lang="sl-SI" sz="1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749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4672383" y="152400"/>
            <a:ext cx="7008574" cy="6553199"/>
          </a:xfrm>
        </p:spPr>
        <p:txBody>
          <a:bodyPr rtlCol="0">
            <a:normAutofit/>
          </a:bodyPr>
          <a:lstStyle/>
          <a:p>
            <a:r>
              <a:rPr lang="sl-SI" sz="1400" dirty="0"/>
              <a:t/>
            </a:r>
            <a:br>
              <a:rPr lang="sl-SI" sz="1400" dirty="0"/>
            </a:br>
            <a:r>
              <a:rPr lang="sl-SI" sz="1400" dirty="0"/>
              <a:t> </a:t>
            </a:r>
            <a:br>
              <a:rPr lang="sl-SI" sz="1400" dirty="0"/>
            </a:br>
            <a:endParaRPr lang="sl-SI" sz="1400" dirty="0"/>
          </a:p>
        </p:txBody>
      </p:sp>
      <p:sp>
        <p:nvSpPr>
          <p:cNvPr id="3" name="Pravokotnik 2"/>
          <p:cNvSpPr/>
          <p:nvPr/>
        </p:nvSpPr>
        <p:spPr>
          <a:xfrm>
            <a:off x="4037012" y="171091"/>
            <a:ext cx="7239000" cy="9179885"/>
          </a:xfrm>
          <a:prstGeom prst="rect">
            <a:avLst/>
          </a:prstGeom>
        </p:spPr>
        <p:txBody>
          <a:bodyPr wrap="square" numCol="2">
            <a:spAutoFit/>
          </a:bodyPr>
          <a:lstStyle/>
          <a:p>
            <a:pPr algn="ctr">
              <a:lnSpc>
                <a:spcPct val="107000"/>
              </a:lnSpc>
              <a:spcAft>
                <a:spcPts val="800"/>
              </a:spcAft>
            </a:pPr>
            <a:r>
              <a:rPr lang="sl-SI" sz="1200" b="1" dirty="0">
                <a:latin typeface="+mj-lt"/>
                <a:ea typeface="Calibri" panose="020F0502020204030204" pitchFamily="34" charset="0"/>
                <a:cs typeface="Times New Roman" panose="02020603050405020304" pitchFamily="18" charset="0"/>
              </a:rPr>
              <a:t>PRIPOROČILNI SEZNAM ZA BRALNO ZNAČKO</a:t>
            </a:r>
            <a:endParaRPr lang="sl-SI" sz="1100" dirty="0">
              <a:latin typeface="+mj-lt"/>
              <a:ea typeface="Calibri" panose="020F0502020204030204" pitchFamily="34" charset="0"/>
              <a:cs typeface="Times New Roman" panose="02020603050405020304" pitchFamily="18" charset="0"/>
            </a:endParaRPr>
          </a:p>
          <a:p>
            <a:pPr algn="ctr">
              <a:lnSpc>
                <a:spcPct val="107000"/>
              </a:lnSpc>
              <a:spcAft>
                <a:spcPts val="800"/>
              </a:spcAft>
            </a:pPr>
            <a:r>
              <a:rPr lang="sl-SI" sz="1200" b="1" dirty="0">
                <a:latin typeface="+mj-lt"/>
                <a:ea typeface="Calibri" panose="020F0502020204030204" pitchFamily="34" charset="0"/>
                <a:cs typeface="Times New Roman" panose="02020603050405020304" pitchFamily="18" charset="0"/>
              </a:rPr>
              <a:t>6. RAZRED</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u="sng" dirty="0" smtClean="0">
                <a:latin typeface="+mj-lt"/>
                <a:ea typeface="Calibri" panose="020F0502020204030204" pitchFamily="34" charset="0"/>
                <a:cs typeface="Times New Roman" panose="02020603050405020304" pitchFamily="18" charset="0"/>
              </a:rPr>
              <a:t>PROZA</a:t>
            </a:r>
            <a:endParaRPr lang="sl-SI" sz="1100" dirty="0" smtClean="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smtClean="0">
                <a:latin typeface="+mj-lt"/>
                <a:ea typeface="Calibri" panose="020F0502020204030204" pitchFamily="34" charset="0"/>
                <a:cs typeface="Times New Roman" panose="02020603050405020304" pitchFamily="18" charset="0"/>
              </a:rPr>
              <a:t>Novak</a:t>
            </a:r>
            <a:r>
              <a:rPr lang="sl-SI" sz="1200" dirty="0">
                <a:latin typeface="+mj-lt"/>
                <a:ea typeface="Calibri" panose="020F0502020204030204" pitchFamily="34" charset="0"/>
                <a:cs typeface="Times New Roman" panose="02020603050405020304" pitchFamily="18" charset="0"/>
              </a:rPr>
              <a:t>, B. zbirka </a:t>
            </a:r>
            <a:r>
              <a:rPr lang="sl-SI" sz="1200" i="1" dirty="0">
                <a:latin typeface="+mj-lt"/>
                <a:ea typeface="Calibri" panose="020F0502020204030204" pitchFamily="34" charset="0"/>
                <a:cs typeface="Times New Roman" panose="02020603050405020304" pitchFamily="18" charset="0"/>
              </a:rPr>
              <a:t>Zvesti prijatelji</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Blyton</a:t>
            </a:r>
            <a:r>
              <a:rPr lang="sl-SI" sz="1200" dirty="0">
                <a:latin typeface="+mj-lt"/>
                <a:ea typeface="Calibri" panose="020F0502020204030204" pitchFamily="34" charset="0"/>
                <a:cs typeface="Times New Roman" panose="02020603050405020304" pitchFamily="18" charset="0"/>
              </a:rPr>
              <a:t>, E. zbirka</a:t>
            </a:r>
            <a:r>
              <a:rPr lang="sl-SI" sz="1200" i="1" dirty="0">
                <a:latin typeface="+mj-lt"/>
                <a:ea typeface="Calibri" panose="020F0502020204030204" pitchFamily="34" charset="0"/>
                <a:cs typeface="Times New Roman" panose="02020603050405020304" pitchFamily="18" charset="0"/>
              </a:rPr>
              <a:t> Pet prijateljev</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Tolonen</a:t>
            </a:r>
            <a:r>
              <a:rPr lang="sl-SI" sz="1200" dirty="0">
                <a:latin typeface="+mj-lt"/>
                <a:ea typeface="Calibri" panose="020F0502020204030204" pitchFamily="34" charset="0"/>
                <a:cs typeface="Times New Roman" panose="02020603050405020304" pitchFamily="18" charset="0"/>
              </a:rPr>
              <a:t>, T. </a:t>
            </a:r>
            <a:r>
              <a:rPr lang="sl-SI" sz="1200" i="1" dirty="0">
                <a:latin typeface="+mj-lt"/>
                <a:ea typeface="Calibri" panose="020F0502020204030204" pitchFamily="34" charset="0"/>
                <a:cs typeface="Times New Roman" panose="02020603050405020304" pitchFamily="18" charset="0"/>
              </a:rPr>
              <a:t>Pošastna varuška</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Abedi</a:t>
            </a:r>
            <a:r>
              <a:rPr lang="sl-SI" sz="1200" dirty="0">
                <a:latin typeface="+mj-lt"/>
                <a:ea typeface="Calibri" panose="020F0502020204030204" pitchFamily="34" charset="0"/>
                <a:cs typeface="Times New Roman" panose="02020603050405020304" pitchFamily="18" charset="0"/>
              </a:rPr>
              <a:t>, I. </a:t>
            </a:r>
            <a:r>
              <a:rPr lang="sl-SI" sz="1200" i="1" dirty="0" err="1">
                <a:latin typeface="+mj-lt"/>
                <a:ea typeface="Calibri" panose="020F0502020204030204" pitchFamily="34" charset="0"/>
                <a:cs typeface="Times New Roman" panose="02020603050405020304" pitchFamily="18" charset="0"/>
              </a:rPr>
              <a:t>Lola</a:t>
            </a:r>
            <a:r>
              <a:rPr lang="sl-SI" sz="1200" i="1" dirty="0">
                <a:latin typeface="+mj-lt"/>
                <a:ea typeface="Calibri" panose="020F0502020204030204" pitchFamily="34" charset="0"/>
                <a:cs typeface="Times New Roman" panose="02020603050405020304" pitchFamily="18" charset="0"/>
              </a:rPr>
              <a:t> Levjesrčna</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Almond</a:t>
            </a:r>
            <a:r>
              <a:rPr lang="sl-SI" sz="1200" dirty="0">
                <a:latin typeface="+mj-lt"/>
                <a:ea typeface="Calibri" panose="020F0502020204030204" pitchFamily="34" charset="0"/>
                <a:cs typeface="Times New Roman" panose="02020603050405020304" pitchFamily="18" charset="0"/>
              </a:rPr>
              <a:t>, D. </a:t>
            </a:r>
            <a:r>
              <a:rPr lang="sl-SI" sz="1200" i="1" dirty="0">
                <a:latin typeface="+mj-lt"/>
                <a:ea typeface="Calibri" panose="020F0502020204030204" pitchFamily="34" charset="0"/>
                <a:cs typeface="Times New Roman" panose="02020603050405020304" pitchFamily="18" charset="0"/>
              </a:rPr>
              <a:t>Deček, ki je plaval s piranhami</a:t>
            </a:r>
            <a:r>
              <a:rPr lang="sl-SI" sz="1200" dirty="0">
                <a:latin typeface="+mj-lt"/>
                <a:ea typeface="Calibri" panose="020F0502020204030204" pitchFamily="34" charset="0"/>
                <a:cs typeface="Times New Roman" panose="02020603050405020304" pitchFamily="18" charset="0"/>
              </a:rPr>
              <a:t> </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Hof</a:t>
            </a:r>
            <a:r>
              <a:rPr lang="sl-SI" sz="1200" dirty="0">
                <a:latin typeface="+mj-lt"/>
                <a:ea typeface="Calibri" panose="020F0502020204030204" pitchFamily="34" charset="0"/>
                <a:cs typeface="Times New Roman" panose="02020603050405020304" pitchFamily="18" charset="0"/>
              </a:rPr>
              <a:t>, M. </a:t>
            </a:r>
            <a:r>
              <a:rPr lang="sl-SI" sz="1200" i="1" dirty="0">
                <a:latin typeface="+mj-lt"/>
                <a:ea typeface="Calibri" panose="020F0502020204030204" pitchFamily="34" charset="0"/>
                <a:cs typeface="Times New Roman" panose="02020603050405020304" pitchFamily="18" charset="0"/>
              </a:rPr>
              <a:t>Mama Številka nič</a:t>
            </a:r>
            <a:r>
              <a:rPr lang="sl-SI" sz="1200" dirty="0">
                <a:latin typeface="+mj-lt"/>
                <a:ea typeface="Calibri" panose="020F0502020204030204" pitchFamily="34" charset="0"/>
                <a:cs typeface="Times New Roman" panose="02020603050405020304" pitchFamily="18" charset="0"/>
              </a:rPr>
              <a:t> </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Gombač, Ž. X. </a:t>
            </a:r>
            <a:r>
              <a:rPr lang="sl-SI" sz="1200" i="1" dirty="0">
                <a:latin typeface="+mj-lt"/>
                <a:ea typeface="Calibri" panose="020F0502020204030204" pitchFamily="34" charset="0"/>
                <a:cs typeface="Times New Roman" panose="02020603050405020304" pitchFamily="18" charset="0"/>
              </a:rPr>
              <a:t>Skrivnost stoletnega vetra</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Menten</a:t>
            </a:r>
            <a:r>
              <a:rPr lang="sl-SI" sz="1200" dirty="0">
                <a:latin typeface="+mj-lt"/>
                <a:ea typeface="Calibri" panose="020F0502020204030204" pitchFamily="34" charset="0"/>
                <a:cs typeface="Times New Roman" panose="02020603050405020304" pitchFamily="18" charset="0"/>
              </a:rPr>
              <a:t>, T. </a:t>
            </a:r>
            <a:r>
              <a:rPr lang="sl-SI" sz="1200" i="1" dirty="0">
                <a:latin typeface="+mj-lt"/>
                <a:ea typeface="Calibri" panose="020F0502020204030204" pitchFamily="34" charset="0"/>
                <a:cs typeface="Times New Roman" panose="02020603050405020304" pitchFamily="18" charset="0"/>
              </a:rPr>
              <a:t>Mumija Dumi in zlati skarabej</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Minne</a:t>
            </a:r>
            <a:r>
              <a:rPr lang="sl-SI" sz="1200" dirty="0">
                <a:latin typeface="+mj-lt"/>
                <a:ea typeface="Calibri" panose="020F0502020204030204" pitchFamily="34" charset="0"/>
                <a:cs typeface="Times New Roman" panose="02020603050405020304" pitchFamily="18" charset="0"/>
              </a:rPr>
              <a:t>. B. </a:t>
            </a:r>
            <a:r>
              <a:rPr lang="sl-SI" sz="1200" i="1" dirty="0">
                <a:latin typeface="+mj-lt"/>
                <a:ea typeface="Calibri" panose="020F0502020204030204" pitchFamily="34" charset="0"/>
                <a:cs typeface="Times New Roman" panose="02020603050405020304" pitchFamily="18" charset="0"/>
              </a:rPr>
              <a:t>Pripoved o gospe Veverici in ostalih živalih v mamini glavi</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Cole, B. </a:t>
            </a:r>
            <a:r>
              <a:rPr lang="sl-SI" sz="1200" i="1" dirty="0">
                <a:latin typeface="+mj-lt"/>
                <a:ea typeface="Calibri" panose="020F0502020204030204" pitchFamily="34" charset="0"/>
                <a:cs typeface="Times New Roman" panose="02020603050405020304" pitchFamily="18" charset="0"/>
              </a:rPr>
              <a:t>Grešna kozla</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Kuyper</a:t>
            </a:r>
            <a:r>
              <a:rPr lang="sl-SI" sz="1200" dirty="0">
                <a:latin typeface="+mj-lt"/>
                <a:ea typeface="Calibri" panose="020F0502020204030204" pitchFamily="34" charset="0"/>
                <a:cs typeface="Times New Roman" panose="02020603050405020304" pitchFamily="18" charset="0"/>
              </a:rPr>
              <a:t>, S. </a:t>
            </a:r>
            <a:r>
              <a:rPr lang="sl-SI" sz="1200" i="1" dirty="0">
                <a:latin typeface="+mj-lt"/>
                <a:ea typeface="Calibri" panose="020F0502020204030204" pitchFamily="34" charset="0"/>
                <a:cs typeface="Times New Roman" panose="02020603050405020304" pitchFamily="18" charset="0"/>
              </a:rPr>
              <a:t>Hotel Veliki L</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Kolu, S. </a:t>
            </a:r>
            <a:r>
              <a:rPr lang="sl-SI" sz="1200" i="1" dirty="0">
                <a:latin typeface="+mj-lt"/>
                <a:ea typeface="Calibri" panose="020F0502020204030204" pitchFamily="34" charset="0"/>
                <a:cs typeface="Times New Roman" panose="02020603050405020304" pitchFamily="18" charset="0"/>
              </a:rPr>
              <a:t>Ajda in Razbojnikovi</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Dahl</a:t>
            </a:r>
            <a:r>
              <a:rPr lang="sl-SI" sz="1200" dirty="0">
                <a:latin typeface="+mj-lt"/>
                <a:ea typeface="Calibri" panose="020F0502020204030204" pitchFamily="34" charset="0"/>
                <a:cs typeface="Times New Roman" panose="02020603050405020304" pitchFamily="18" charset="0"/>
              </a:rPr>
              <a:t>, R. </a:t>
            </a:r>
            <a:r>
              <a:rPr lang="sl-SI" sz="1200" i="1" dirty="0">
                <a:latin typeface="+mj-lt"/>
                <a:ea typeface="Calibri" panose="020F0502020204030204" pitchFamily="34" charset="0"/>
                <a:cs typeface="Times New Roman" panose="02020603050405020304" pitchFamily="18" charset="0"/>
              </a:rPr>
              <a:t>Čarovnice </a:t>
            </a:r>
            <a:r>
              <a:rPr lang="sl-SI" sz="1200" dirty="0">
                <a:latin typeface="+mj-lt"/>
                <a:ea typeface="Calibri" panose="020F0502020204030204" pitchFamily="34" charset="0"/>
                <a:cs typeface="Times New Roman" panose="02020603050405020304" pitchFamily="18" charset="0"/>
              </a:rPr>
              <a:t>(več izdaj)</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Sivec, I. </a:t>
            </a:r>
            <a:r>
              <a:rPr lang="sl-SI" sz="1200" i="1" dirty="0">
                <a:latin typeface="+mj-lt"/>
                <a:ea typeface="Calibri" panose="020F0502020204030204" pitchFamily="34" charset="0"/>
                <a:cs typeface="Times New Roman" panose="02020603050405020304" pitchFamily="18" charset="0"/>
              </a:rPr>
              <a:t>Zakleta bajta / Vlomilci delajo poleti / Princ na belem konju / Dolenjska naveza</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Walliams</a:t>
            </a:r>
            <a:r>
              <a:rPr lang="sl-SI" sz="1200" dirty="0">
                <a:latin typeface="+mj-lt"/>
                <a:ea typeface="Calibri" panose="020F0502020204030204" pitchFamily="34" charset="0"/>
                <a:cs typeface="Times New Roman" panose="02020603050405020304" pitchFamily="18" charset="0"/>
              </a:rPr>
              <a:t>, D. </a:t>
            </a:r>
            <a:r>
              <a:rPr lang="sl-SI" sz="1200" i="1" dirty="0">
                <a:latin typeface="+mj-lt"/>
                <a:ea typeface="Calibri" panose="020F0502020204030204" pitchFamily="34" charset="0"/>
                <a:cs typeface="Times New Roman" panose="02020603050405020304" pitchFamily="18" charset="0"/>
              </a:rPr>
              <a:t>Tiranska teta / Vsi ti brezupno obupni otroci / Mihec Milijarder / Zlobna zobarka / Babica </a:t>
            </a:r>
            <a:r>
              <a:rPr lang="sl-SI" sz="1200" i="1" dirty="0" smtClean="0">
                <a:latin typeface="+mj-lt"/>
                <a:ea typeface="Calibri" panose="020F0502020204030204" pitchFamily="34" charset="0"/>
                <a:cs typeface="Times New Roman" panose="02020603050405020304" pitchFamily="18" charset="0"/>
              </a:rPr>
              <a:t>barabica</a:t>
            </a:r>
          </a:p>
          <a:p>
            <a:pPr>
              <a:lnSpc>
                <a:spcPct val="107000"/>
              </a:lnSpc>
              <a:spcAft>
                <a:spcPts val="800"/>
              </a:spcAft>
            </a:pPr>
            <a:endParaRPr lang="sl-SI" sz="1200" i="1"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smtClean="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smtClean="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smtClean="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smtClean="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dirty="0" smtClean="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dirty="0" smtClean="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smtClean="0">
                <a:latin typeface="+mj-lt"/>
                <a:ea typeface="Calibri" panose="020F0502020204030204" pitchFamily="34" charset="0"/>
                <a:cs typeface="Times New Roman" panose="02020603050405020304" pitchFamily="18" charset="0"/>
              </a:rPr>
              <a:t>Vidmar</a:t>
            </a:r>
            <a:r>
              <a:rPr lang="sl-SI" sz="1200" dirty="0">
                <a:latin typeface="+mj-lt"/>
                <a:ea typeface="Calibri" panose="020F0502020204030204" pitchFamily="34" charset="0"/>
                <a:cs typeface="Times New Roman" panose="02020603050405020304" pitchFamily="18" charset="0"/>
              </a:rPr>
              <a:t>, J. </a:t>
            </a:r>
            <a:r>
              <a:rPr lang="sl-SI" sz="1200" i="1" dirty="0" err="1">
                <a:latin typeface="+mj-lt"/>
                <a:ea typeface="Calibri" panose="020F0502020204030204" pitchFamily="34" charset="0"/>
                <a:cs typeface="Times New Roman" panose="02020603050405020304" pitchFamily="18" charset="0"/>
              </a:rPr>
              <a:t>Kebarie</a:t>
            </a:r>
            <a:r>
              <a:rPr lang="sl-SI" sz="1200" i="1" dirty="0">
                <a:latin typeface="+mj-lt"/>
                <a:ea typeface="Calibri" panose="020F0502020204030204" pitchFamily="34" charset="0"/>
                <a:cs typeface="Times New Roman" panose="02020603050405020304" pitchFamily="18" charset="0"/>
              </a:rPr>
              <a:t>/ Druščina iz šestega B</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smtClean="0">
                <a:latin typeface="+mj-lt"/>
                <a:ea typeface="Calibri" panose="020F0502020204030204" pitchFamily="34" charset="0"/>
                <a:cs typeface="Times New Roman" panose="02020603050405020304" pitchFamily="18" charset="0"/>
              </a:rPr>
              <a:t>Novak, V. zbirka </a:t>
            </a:r>
            <a:r>
              <a:rPr lang="sl-SI" sz="1200" i="1" dirty="0" err="1" smtClean="0">
                <a:latin typeface="+mj-lt"/>
                <a:ea typeface="Calibri" panose="020F0502020204030204" pitchFamily="34" charset="0"/>
                <a:cs typeface="Times New Roman" panose="02020603050405020304" pitchFamily="18" charset="0"/>
              </a:rPr>
              <a:t>Bumbarji</a:t>
            </a:r>
            <a:r>
              <a:rPr lang="sl-SI" sz="1200" dirty="0" smtClean="0">
                <a:latin typeface="+mj-lt"/>
                <a:ea typeface="Calibri" panose="020F0502020204030204" pitchFamily="34" charset="0"/>
                <a:cs typeface="Times New Roman" panose="02020603050405020304" pitchFamily="18" charset="0"/>
              </a:rPr>
              <a:t> (o tabornikih)</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Paar</a:t>
            </a:r>
            <a:r>
              <a:rPr lang="sl-SI" sz="1200" dirty="0">
                <a:latin typeface="+mj-lt"/>
                <a:ea typeface="Calibri" panose="020F0502020204030204" pitchFamily="34" charset="0"/>
                <a:cs typeface="Times New Roman" panose="02020603050405020304" pitchFamily="18" charset="0"/>
              </a:rPr>
              <a:t>, M. </a:t>
            </a:r>
            <a:r>
              <a:rPr lang="sl-SI" sz="1200" i="1" dirty="0" err="1">
                <a:latin typeface="+mj-lt"/>
                <a:ea typeface="Calibri" panose="020F0502020204030204" pitchFamily="34" charset="0"/>
                <a:cs typeface="Times New Roman" panose="02020603050405020304" pitchFamily="18" charset="0"/>
              </a:rPr>
              <a:t>Tonja</a:t>
            </a:r>
            <a:r>
              <a:rPr lang="sl-SI" sz="1200" i="1" dirty="0">
                <a:latin typeface="+mj-lt"/>
                <a:ea typeface="Calibri" panose="020F0502020204030204" pitchFamily="34" charset="0"/>
                <a:cs typeface="Times New Roman" panose="02020603050405020304" pitchFamily="18" charset="0"/>
              </a:rPr>
              <a:t> iz Hudega brega</a:t>
            </a:r>
            <a:r>
              <a:rPr lang="sl-SI" sz="1200" dirty="0">
                <a:latin typeface="+mj-lt"/>
                <a:ea typeface="Calibri" panose="020F0502020204030204" pitchFamily="34" charset="0"/>
                <a:cs typeface="Times New Roman" panose="02020603050405020304" pitchFamily="18" charset="0"/>
              </a:rPr>
              <a:t>/</a:t>
            </a:r>
            <a:r>
              <a:rPr lang="sl-SI" sz="1200" i="1" dirty="0" err="1">
                <a:latin typeface="+mj-lt"/>
                <a:ea typeface="Calibri" panose="020F0502020204030204" pitchFamily="34" charset="0"/>
                <a:cs typeface="Times New Roman" panose="02020603050405020304" pitchFamily="18" charset="0"/>
              </a:rPr>
              <a:t>Vafljevi</a:t>
            </a:r>
            <a:r>
              <a:rPr lang="sl-SI" sz="1200" i="1" dirty="0">
                <a:latin typeface="+mj-lt"/>
                <a:ea typeface="Calibri" panose="020F0502020204030204" pitchFamily="34" charset="0"/>
                <a:cs typeface="Times New Roman" panose="02020603050405020304" pitchFamily="18" charset="0"/>
              </a:rPr>
              <a:t> srčki</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Stevenson, R. L. </a:t>
            </a:r>
            <a:r>
              <a:rPr lang="sl-SI" sz="1200" i="1" dirty="0">
                <a:latin typeface="+mj-lt"/>
                <a:ea typeface="Calibri" panose="020F0502020204030204" pitchFamily="34" charset="0"/>
                <a:cs typeface="Times New Roman" panose="02020603050405020304" pitchFamily="18" charset="0"/>
              </a:rPr>
              <a:t>Otok zakladov</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Steinhöfel</a:t>
            </a:r>
            <a:r>
              <a:rPr lang="sl-SI" sz="1200" dirty="0">
                <a:latin typeface="+mj-lt"/>
                <a:ea typeface="Calibri" panose="020F0502020204030204" pitchFamily="34" charset="0"/>
                <a:cs typeface="Times New Roman" panose="02020603050405020304" pitchFamily="18" charset="0"/>
              </a:rPr>
              <a:t>, A. </a:t>
            </a:r>
            <a:r>
              <a:rPr lang="sl-SI" sz="1200" i="1" dirty="0" err="1">
                <a:latin typeface="+mj-lt"/>
                <a:ea typeface="Calibri" panose="020F0502020204030204" pitchFamily="34" charset="0"/>
                <a:cs typeface="Times New Roman" panose="02020603050405020304" pitchFamily="18" charset="0"/>
              </a:rPr>
              <a:t>Riko</a:t>
            </a:r>
            <a:r>
              <a:rPr lang="sl-SI" sz="1200" i="1" dirty="0">
                <a:latin typeface="+mj-lt"/>
                <a:ea typeface="Calibri" panose="020F0502020204030204" pitchFamily="34" charset="0"/>
                <a:cs typeface="Times New Roman" panose="02020603050405020304" pitchFamily="18" charset="0"/>
              </a:rPr>
              <a:t>, Oskar in senčne </a:t>
            </a:r>
            <a:r>
              <a:rPr lang="sl-SI" sz="1200" i="1" dirty="0" smtClean="0">
                <a:latin typeface="+mj-lt"/>
                <a:ea typeface="Calibri" panose="020F0502020204030204" pitchFamily="34" charset="0"/>
                <a:cs typeface="Times New Roman" panose="02020603050405020304" pitchFamily="18" charset="0"/>
              </a:rPr>
              <a:t>prikazni/Mulca</a:t>
            </a:r>
          </a:p>
          <a:p>
            <a:pPr>
              <a:lnSpc>
                <a:spcPct val="107000"/>
              </a:lnSpc>
              <a:spcAft>
                <a:spcPts val="800"/>
              </a:spcAft>
            </a:pPr>
            <a:r>
              <a:rPr lang="sl-SI" sz="1200" dirty="0" err="1" smtClean="0">
                <a:latin typeface="+mj-lt"/>
                <a:ea typeface="Calibri" panose="020F0502020204030204" pitchFamily="34" charset="0"/>
                <a:cs typeface="Times New Roman" panose="02020603050405020304" pitchFamily="18" charset="0"/>
              </a:rPr>
              <a:t>Mebs</a:t>
            </a:r>
            <a:r>
              <a:rPr lang="sl-SI" sz="1200" dirty="0" smtClean="0">
                <a:latin typeface="+mj-lt"/>
                <a:ea typeface="Calibri" panose="020F0502020204030204" pitchFamily="34" charset="0"/>
                <a:cs typeface="Times New Roman" panose="02020603050405020304" pitchFamily="18" charset="0"/>
              </a:rPr>
              <a:t>, G. </a:t>
            </a:r>
            <a:r>
              <a:rPr lang="sl-SI" sz="1200" i="1" dirty="0" smtClean="0">
                <a:latin typeface="+mj-lt"/>
                <a:ea typeface="Calibri" panose="020F0502020204030204" pitchFamily="34" charset="0"/>
                <a:cs typeface="Times New Roman" panose="02020603050405020304" pitchFamily="18" charset="0"/>
              </a:rPr>
              <a:t>Počitnice samo z očkom</a:t>
            </a: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 </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u="sng" dirty="0">
                <a:latin typeface="+mj-lt"/>
                <a:ea typeface="Calibri" panose="020F0502020204030204" pitchFamily="34" charset="0"/>
                <a:cs typeface="Times New Roman" panose="02020603050405020304" pitchFamily="18" charset="0"/>
              </a:rPr>
              <a:t>POEZIJA</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Vegri, S. </a:t>
            </a:r>
            <a:r>
              <a:rPr lang="sl-SI" sz="1200" i="1" dirty="0">
                <a:latin typeface="+mj-lt"/>
                <a:ea typeface="Calibri" panose="020F0502020204030204" pitchFamily="34" charset="0"/>
                <a:cs typeface="Times New Roman" panose="02020603050405020304" pitchFamily="18" charset="0"/>
              </a:rPr>
              <a:t>Naročje </a:t>
            </a:r>
            <a:r>
              <a:rPr lang="sl-SI" sz="1200" i="1" dirty="0" smtClean="0">
                <a:latin typeface="+mj-lt"/>
                <a:ea typeface="Calibri" panose="020F0502020204030204" pitchFamily="34" charset="0"/>
                <a:cs typeface="Times New Roman" panose="02020603050405020304" pitchFamily="18" charset="0"/>
              </a:rPr>
              <a:t>kamenčkov</a:t>
            </a:r>
            <a:r>
              <a:rPr lang="sl-SI" sz="1200" dirty="0" smtClean="0">
                <a:latin typeface="+mj-lt"/>
                <a:ea typeface="Calibri" panose="020F0502020204030204" pitchFamily="34" charset="0"/>
                <a:cs typeface="Times New Roman" panose="02020603050405020304" pitchFamily="18" charset="0"/>
              </a:rPr>
              <a:t> </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Gradnik, A. </a:t>
            </a:r>
            <a:r>
              <a:rPr lang="sl-SI" sz="1200" i="1" dirty="0">
                <a:latin typeface="+mj-lt"/>
                <a:ea typeface="Calibri" panose="020F0502020204030204" pitchFamily="34" charset="0"/>
                <a:cs typeface="Times New Roman" panose="02020603050405020304" pitchFamily="18" charset="0"/>
              </a:rPr>
              <a:t>Narobe svet in druge pesmi za </a:t>
            </a:r>
            <a:r>
              <a:rPr lang="sl-SI" sz="1200" i="1" dirty="0" smtClean="0">
                <a:latin typeface="+mj-lt"/>
                <a:ea typeface="Calibri" panose="020F0502020204030204" pitchFamily="34" charset="0"/>
                <a:cs typeface="Times New Roman" panose="02020603050405020304" pitchFamily="18" charset="0"/>
              </a:rPr>
              <a:t>mladino</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Košuta, M. </a:t>
            </a:r>
            <a:r>
              <a:rPr lang="sl-SI" sz="1200" i="1" dirty="0" smtClean="0">
                <a:latin typeface="+mj-lt"/>
                <a:ea typeface="Calibri" panose="020F0502020204030204" pitchFamily="34" charset="0"/>
                <a:cs typeface="Times New Roman" panose="02020603050405020304" pitchFamily="18" charset="0"/>
              </a:rPr>
              <a:t>Križada</a:t>
            </a:r>
            <a:r>
              <a:rPr lang="sl-SI" sz="1200" dirty="0" smtClean="0">
                <a:latin typeface="+mj-lt"/>
                <a:ea typeface="Calibri" panose="020F0502020204030204" pitchFamily="34" charset="0"/>
                <a:cs typeface="Times New Roman" panose="02020603050405020304" pitchFamily="18" charset="0"/>
              </a:rPr>
              <a:t> </a:t>
            </a:r>
          </a:p>
          <a:p>
            <a:pPr>
              <a:lnSpc>
                <a:spcPct val="107000"/>
              </a:lnSpc>
              <a:spcAft>
                <a:spcPts val="800"/>
              </a:spcAft>
            </a:pPr>
            <a:r>
              <a:rPr lang="sl-SI" sz="1200" dirty="0" smtClean="0">
                <a:latin typeface="+mj-lt"/>
                <a:ea typeface="Calibri" panose="020F0502020204030204" pitchFamily="34" charset="0"/>
                <a:cs typeface="Times New Roman" panose="02020603050405020304" pitchFamily="18" charset="0"/>
              </a:rPr>
              <a:t>Pavček, T. </a:t>
            </a:r>
            <a:r>
              <a:rPr lang="sl-SI" sz="1200" i="1" dirty="0" err="1" smtClean="0">
                <a:latin typeface="+mj-lt"/>
                <a:ea typeface="Calibri" panose="020F0502020204030204" pitchFamily="34" charset="0"/>
                <a:cs typeface="Times New Roman" panose="02020603050405020304" pitchFamily="18" charset="0"/>
              </a:rPr>
              <a:t>Radobesednice</a:t>
            </a:r>
            <a:r>
              <a:rPr lang="sl-SI" sz="1200" i="1" dirty="0" smtClean="0">
                <a:latin typeface="+mj-lt"/>
                <a:ea typeface="Calibri" panose="020F0502020204030204" pitchFamily="34" charset="0"/>
                <a:cs typeface="Times New Roman" panose="02020603050405020304" pitchFamily="18" charset="0"/>
              </a:rPr>
              <a:t>/Vrtiljak</a:t>
            </a:r>
          </a:p>
          <a:p>
            <a:pPr>
              <a:lnSpc>
                <a:spcPct val="107000"/>
              </a:lnSpc>
              <a:spcAft>
                <a:spcPts val="800"/>
              </a:spcAft>
            </a:pPr>
            <a:endParaRPr lang="sl-SI" sz="1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211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4672383" y="152400"/>
            <a:ext cx="7008574" cy="6553199"/>
          </a:xfrm>
        </p:spPr>
        <p:txBody>
          <a:bodyPr rtlCol="0">
            <a:normAutofit/>
          </a:bodyPr>
          <a:lstStyle/>
          <a:p>
            <a:r>
              <a:rPr lang="sl-SI" sz="1400" dirty="0"/>
              <a:t/>
            </a:r>
            <a:br>
              <a:rPr lang="sl-SI" sz="1400" dirty="0"/>
            </a:br>
            <a:endParaRPr lang="sl-SI" sz="1400" dirty="0"/>
          </a:p>
        </p:txBody>
      </p:sp>
      <p:sp>
        <p:nvSpPr>
          <p:cNvPr id="3" name="Pravokotnik 2"/>
          <p:cNvSpPr/>
          <p:nvPr/>
        </p:nvSpPr>
        <p:spPr>
          <a:xfrm>
            <a:off x="3884612" y="76200"/>
            <a:ext cx="7924800" cy="9279784"/>
          </a:xfrm>
          <a:prstGeom prst="rect">
            <a:avLst/>
          </a:prstGeom>
        </p:spPr>
        <p:txBody>
          <a:bodyPr wrap="square" numCol="2">
            <a:spAutoFit/>
          </a:bodyPr>
          <a:lstStyle/>
          <a:p>
            <a:pPr algn="ctr">
              <a:lnSpc>
                <a:spcPct val="107000"/>
              </a:lnSpc>
              <a:spcAft>
                <a:spcPts val="800"/>
              </a:spcAft>
            </a:pPr>
            <a:r>
              <a:rPr lang="sl-SI" sz="1200" b="1" dirty="0">
                <a:latin typeface="+mj-lt"/>
                <a:ea typeface="Calibri" panose="020F0502020204030204" pitchFamily="34" charset="0"/>
                <a:cs typeface="Times New Roman" panose="02020603050405020304" pitchFamily="18" charset="0"/>
              </a:rPr>
              <a:t>PRIPOROČILNI SEZNAM ZA BRALNO ZNAČKO</a:t>
            </a:r>
            <a:endParaRPr lang="sl-SI" sz="1100" dirty="0">
              <a:latin typeface="+mj-lt"/>
              <a:ea typeface="Calibri" panose="020F0502020204030204" pitchFamily="34" charset="0"/>
              <a:cs typeface="Times New Roman" panose="02020603050405020304" pitchFamily="18" charset="0"/>
            </a:endParaRPr>
          </a:p>
          <a:p>
            <a:pPr algn="ctr">
              <a:lnSpc>
                <a:spcPct val="107000"/>
              </a:lnSpc>
              <a:spcAft>
                <a:spcPts val="800"/>
              </a:spcAft>
            </a:pPr>
            <a:r>
              <a:rPr lang="sl-SI" sz="1200" b="1" dirty="0">
                <a:latin typeface="+mj-lt"/>
                <a:ea typeface="Calibri" panose="020F0502020204030204" pitchFamily="34" charset="0"/>
                <a:cs typeface="Times New Roman" panose="02020603050405020304" pitchFamily="18" charset="0"/>
              </a:rPr>
              <a:t>7. RAZRED</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u="sng" dirty="0">
                <a:latin typeface="+mj-lt"/>
                <a:ea typeface="Calibri" panose="020F0502020204030204" pitchFamily="34" charset="0"/>
                <a:cs typeface="Times New Roman" panose="02020603050405020304" pitchFamily="18" charset="0"/>
              </a:rPr>
              <a:t>Proza</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Melville</a:t>
            </a:r>
            <a:r>
              <a:rPr lang="sl-SI" sz="1200" dirty="0">
                <a:latin typeface="+mj-lt"/>
                <a:ea typeface="Calibri" panose="020F0502020204030204" pitchFamily="34" charset="0"/>
                <a:cs typeface="Times New Roman" panose="02020603050405020304" pitchFamily="18" charset="0"/>
              </a:rPr>
              <a:t>, H. </a:t>
            </a:r>
            <a:r>
              <a:rPr lang="sl-SI" sz="1200" i="1" dirty="0" err="1">
                <a:latin typeface="+mj-lt"/>
                <a:ea typeface="Calibri" panose="020F0502020204030204" pitchFamily="34" charset="0"/>
                <a:cs typeface="Times New Roman" panose="02020603050405020304" pitchFamily="18" charset="0"/>
              </a:rPr>
              <a:t>Moby</a:t>
            </a:r>
            <a:r>
              <a:rPr lang="sl-SI" sz="1200" i="1" dirty="0">
                <a:latin typeface="+mj-lt"/>
                <a:ea typeface="Calibri" panose="020F0502020204030204" pitchFamily="34" charset="0"/>
                <a:cs typeface="Times New Roman" panose="02020603050405020304" pitchFamily="18" charset="0"/>
              </a:rPr>
              <a:t> Dick</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Mazzini, M. </a:t>
            </a:r>
            <a:r>
              <a:rPr lang="sl-SI" sz="1200" i="1" dirty="0">
                <a:latin typeface="+mj-lt"/>
                <a:ea typeface="Calibri" panose="020F0502020204030204" pitchFamily="34" charset="0"/>
                <a:cs typeface="Times New Roman" panose="02020603050405020304" pitchFamily="18" charset="0"/>
              </a:rPr>
              <a:t>Krive so zvezde</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Möderndorfer, V. </a:t>
            </a:r>
            <a:r>
              <a:rPr lang="sl-SI" sz="1200" i="1" dirty="0">
                <a:latin typeface="+mj-lt"/>
                <a:ea typeface="Calibri" panose="020F0502020204030204" pitchFamily="34" charset="0"/>
                <a:cs typeface="Times New Roman" panose="02020603050405020304" pitchFamily="18" charset="0"/>
              </a:rPr>
              <a:t>Kot v filmu</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Kaloper</a:t>
            </a:r>
            <a:r>
              <a:rPr lang="sl-SI" sz="1200" dirty="0">
                <a:latin typeface="+mj-lt"/>
                <a:ea typeface="Calibri" panose="020F0502020204030204" pitchFamily="34" charset="0"/>
                <a:cs typeface="Times New Roman" panose="02020603050405020304" pitchFamily="18" charset="0"/>
              </a:rPr>
              <a:t>, U. </a:t>
            </a:r>
            <a:r>
              <a:rPr lang="sl-SI" sz="1200" i="1" dirty="0">
                <a:latin typeface="+mj-lt"/>
                <a:ea typeface="Calibri" panose="020F0502020204030204" pitchFamily="34" charset="0"/>
                <a:cs typeface="Times New Roman" panose="02020603050405020304" pitchFamily="18" charset="0"/>
              </a:rPr>
              <a:t>O mozoljih, ljubezni in drugih nadlogah</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Minte</a:t>
            </a:r>
            <a:r>
              <a:rPr lang="sl-SI" sz="1200" dirty="0">
                <a:latin typeface="+mj-lt"/>
                <a:ea typeface="Calibri" panose="020F0502020204030204" pitchFamily="34" charset="0"/>
                <a:cs typeface="Times New Roman" panose="02020603050405020304" pitchFamily="18" charset="0"/>
              </a:rPr>
              <a:t>–</a:t>
            </a:r>
            <a:r>
              <a:rPr lang="sl-SI" sz="1200" dirty="0" err="1">
                <a:latin typeface="+mj-lt"/>
                <a:ea typeface="Calibri" panose="020F0502020204030204" pitchFamily="34" charset="0"/>
                <a:cs typeface="Times New Roman" panose="02020603050405020304" pitchFamily="18" charset="0"/>
              </a:rPr>
              <a:t>König</a:t>
            </a:r>
            <a:r>
              <a:rPr lang="sl-SI" sz="1200" dirty="0">
                <a:latin typeface="+mj-lt"/>
                <a:ea typeface="Calibri" panose="020F0502020204030204" pitchFamily="34" charset="0"/>
                <a:cs typeface="Times New Roman" panose="02020603050405020304" pitchFamily="18" charset="0"/>
              </a:rPr>
              <a:t>, B. </a:t>
            </a:r>
            <a:r>
              <a:rPr lang="sl-SI" sz="1200" i="1" dirty="0">
                <a:latin typeface="+mj-lt"/>
                <a:ea typeface="Calibri" panose="020F0502020204030204" pitchFamily="34" charset="0"/>
                <a:cs typeface="Times New Roman" panose="02020603050405020304" pitchFamily="18" charset="0"/>
              </a:rPr>
              <a:t>Gledališka mrzlica</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Johnson, P. </a:t>
            </a:r>
            <a:r>
              <a:rPr lang="sl-SI" sz="1200" i="1" dirty="0">
                <a:latin typeface="+mj-lt"/>
                <a:ea typeface="Calibri" panose="020F0502020204030204" pitchFamily="34" charset="0"/>
                <a:cs typeface="Times New Roman" panose="02020603050405020304" pitchFamily="18" charset="0"/>
              </a:rPr>
              <a:t>Operacija očka</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Golob, T. </a:t>
            </a:r>
            <a:r>
              <a:rPr lang="sl-SI" sz="1200" i="1" dirty="0">
                <a:latin typeface="+mj-lt"/>
                <a:ea typeface="Calibri" panose="020F0502020204030204" pitchFamily="34" charset="0"/>
                <a:cs typeface="Times New Roman" panose="02020603050405020304" pitchFamily="18" charset="0"/>
              </a:rPr>
              <a:t>Zlati zob</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Gluvič</a:t>
            </a:r>
            <a:r>
              <a:rPr lang="sl-SI" sz="1200" dirty="0">
                <a:latin typeface="+mj-lt"/>
                <a:ea typeface="Calibri" panose="020F0502020204030204" pitchFamily="34" charset="0"/>
                <a:cs typeface="Times New Roman" panose="02020603050405020304" pitchFamily="18" charset="0"/>
              </a:rPr>
              <a:t>, G. </a:t>
            </a:r>
            <a:r>
              <a:rPr lang="sl-SI" sz="1200" i="1" dirty="0">
                <a:latin typeface="+mj-lt"/>
                <a:ea typeface="Calibri" panose="020F0502020204030204" pitchFamily="34" charset="0"/>
                <a:cs typeface="Times New Roman" panose="02020603050405020304" pitchFamily="18" charset="0"/>
              </a:rPr>
              <a:t>Fantje, žoga, punca</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Wilson, J</a:t>
            </a:r>
            <a:r>
              <a:rPr lang="sl-SI" sz="1200" i="1" dirty="0">
                <a:latin typeface="+mj-lt"/>
                <a:ea typeface="Calibri" panose="020F0502020204030204" pitchFamily="34" charset="0"/>
                <a:cs typeface="Times New Roman" panose="02020603050405020304" pitchFamily="18" charset="0"/>
              </a:rPr>
              <a:t>. Piškotek/Pogrešam te/Punce v solzah</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Vidmar, J. </a:t>
            </a:r>
            <a:r>
              <a:rPr lang="sl-SI" sz="1200" i="1" dirty="0">
                <a:latin typeface="+mj-lt"/>
                <a:ea typeface="Calibri" panose="020F0502020204030204" pitchFamily="34" charset="0"/>
                <a:cs typeface="Times New Roman" panose="02020603050405020304" pitchFamily="18" charset="0"/>
              </a:rPr>
              <a:t>Elvis Škorc, genialni </a:t>
            </a:r>
            <a:r>
              <a:rPr lang="sl-SI" sz="1200" i="1" dirty="0" smtClean="0">
                <a:latin typeface="+mj-lt"/>
                <a:ea typeface="Calibri" panose="020F0502020204030204" pitchFamily="34" charset="0"/>
                <a:cs typeface="Times New Roman" panose="02020603050405020304" pitchFamily="18" charset="0"/>
              </a:rPr>
              <a:t>štor/Pod tvojo posteljo</a:t>
            </a:r>
            <a:endParaRPr lang="sl-SI" sz="1100" i="1"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Pregl, S. </a:t>
            </a:r>
            <a:r>
              <a:rPr lang="sl-SI" sz="1200" i="1" dirty="0">
                <a:latin typeface="+mj-lt"/>
                <a:ea typeface="Calibri" panose="020F0502020204030204" pitchFamily="34" charset="0"/>
                <a:cs typeface="Times New Roman" panose="02020603050405020304" pitchFamily="18" charset="0"/>
              </a:rPr>
              <a:t>Spričevalo</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Philipps</a:t>
            </a:r>
            <a:r>
              <a:rPr lang="sl-SI" sz="1200" dirty="0">
                <a:latin typeface="+mj-lt"/>
                <a:ea typeface="Calibri" panose="020F0502020204030204" pitchFamily="34" charset="0"/>
                <a:cs typeface="Times New Roman" panose="02020603050405020304" pitchFamily="18" charset="0"/>
              </a:rPr>
              <a:t>, C. </a:t>
            </a:r>
            <a:r>
              <a:rPr lang="sl-SI" sz="1200" i="1" dirty="0" err="1">
                <a:latin typeface="+mj-lt"/>
                <a:ea typeface="Calibri" panose="020F0502020204030204" pitchFamily="34" charset="0"/>
                <a:cs typeface="Times New Roman" panose="02020603050405020304" pitchFamily="18" charset="0"/>
              </a:rPr>
              <a:t>Made</a:t>
            </a:r>
            <a:r>
              <a:rPr lang="sl-SI" sz="1200" i="1" dirty="0">
                <a:latin typeface="+mj-lt"/>
                <a:ea typeface="Calibri" panose="020F0502020204030204" pitchFamily="34" charset="0"/>
                <a:cs typeface="Times New Roman" panose="02020603050405020304" pitchFamily="18" charset="0"/>
              </a:rPr>
              <a:t> in Vietnam</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Palacio</a:t>
            </a:r>
            <a:r>
              <a:rPr lang="sl-SI" sz="1200" dirty="0">
                <a:latin typeface="+mj-lt"/>
                <a:ea typeface="Calibri" panose="020F0502020204030204" pitchFamily="34" charset="0"/>
                <a:cs typeface="Times New Roman" panose="02020603050405020304" pitchFamily="18" charset="0"/>
              </a:rPr>
              <a:t>, R. J. </a:t>
            </a:r>
            <a:r>
              <a:rPr lang="sl-SI" sz="1200" i="1" dirty="0">
                <a:latin typeface="+mj-lt"/>
                <a:ea typeface="Calibri" panose="020F0502020204030204" pitchFamily="34" charset="0"/>
                <a:cs typeface="Times New Roman" panose="02020603050405020304" pitchFamily="18" charset="0"/>
              </a:rPr>
              <a:t>Čudo/</a:t>
            </a:r>
            <a:r>
              <a:rPr lang="sl-SI" sz="1200" i="1" dirty="0" err="1">
                <a:latin typeface="+mj-lt"/>
                <a:ea typeface="Calibri" panose="020F0502020204030204" pitchFamily="34" charset="0"/>
                <a:cs typeface="Times New Roman" panose="02020603050405020304" pitchFamily="18" charset="0"/>
              </a:rPr>
              <a:t>Julianova</a:t>
            </a:r>
            <a:r>
              <a:rPr lang="sl-SI" sz="1200" i="1" dirty="0">
                <a:latin typeface="+mj-lt"/>
                <a:ea typeface="Calibri" panose="020F0502020204030204" pitchFamily="34" charset="0"/>
                <a:cs typeface="Times New Roman" panose="02020603050405020304" pitchFamily="18" charset="0"/>
              </a:rPr>
              <a:t> zgodba/</a:t>
            </a:r>
            <a:r>
              <a:rPr lang="sl-SI" sz="1200" i="1" dirty="0" err="1">
                <a:latin typeface="+mj-lt"/>
                <a:ea typeface="Calibri" panose="020F0502020204030204" pitchFamily="34" charset="0"/>
                <a:cs typeface="Times New Roman" panose="02020603050405020304" pitchFamily="18" charset="0"/>
              </a:rPr>
              <a:t>Charlottina</a:t>
            </a:r>
            <a:r>
              <a:rPr lang="sl-SI" sz="1200" i="1" dirty="0">
                <a:latin typeface="+mj-lt"/>
                <a:ea typeface="Calibri" panose="020F0502020204030204" pitchFamily="34" charset="0"/>
                <a:cs typeface="Times New Roman" panose="02020603050405020304" pitchFamily="18" charset="0"/>
              </a:rPr>
              <a:t> zgodba</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smtClean="0">
                <a:latin typeface="+mj-lt"/>
                <a:ea typeface="Calibri" panose="020F0502020204030204" pitchFamily="34" charset="0"/>
                <a:cs typeface="Times New Roman" panose="02020603050405020304" pitchFamily="18" charset="0"/>
              </a:rPr>
              <a:t>Koželj Horvat, S. </a:t>
            </a:r>
            <a:r>
              <a:rPr lang="sl-SI" sz="1200" i="1" dirty="0">
                <a:latin typeface="+mj-lt"/>
                <a:ea typeface="Calibri" panose="020F0502020204030204" pitchFamily="34" charset="0"/>
                <a:cs typeface="Times New Roman" panose="02020603050405020304" pitchFamily="18" charset="0"/>
              </a:rPr>
              <a:t>D</a:t>
            </a:r>
            <a:r>
              <a:rPr lang="sl-SI" sz="1200" i="1" dirty="0" smtClean="0">
                <a:latin typeface="+mj-lt"/>
                <a:ea typeface="Calibri" panose="020F0502020204030204" pitchFamily="34" charset="0"/>
                <a:cs typeface="Times New Roman" panose="02020603050405020304" pitchFamily="18" charset="0"/>
              </a:rPr>
              <a:t>eseta dežela</a:t>
            </a:r>
          </a:p>
          <a:p>
            <a:pPr>
              <a:lnSpc>
                <a:spcPct val="107000"/>
              </a:lnSpc>
              <a:spcAft>
                <a:spcPts val="800"/>
              </a:spcAft>
            </a:pPr>
            <a:r>
              <a:rPr lang="sl-SI" sz="1200" dirty="0" err="1" smtClean="0">
                <a:latin typeface="+mj-lt"/>
                <a:ea typeface="Calibri" panose="020F0502020204030204" pitchFamily="34" charset="0"/>
                <a:cs typeface="Times New Roman" panose="02020603050405020304" pitchFamily="18" charset="0"/>
              </a:rPr>
              <a:t>Shmitt</a:t>
            </a:r>
            <a:r>
              <a:rPr lang="sl-SI" sz="1200" dirty="0">
                <a:latin typeface="+mj-lt"/>
                <a:ea typeface="Calibri" panose="020F0502020204030204" pitchFamily="34" charset="0"/>
                <a:cs typeface="Times New Roman" panose="02020603050405020304" pitchFamily="18" charset="0"/>
              </a:rPr>
              <a:t>, E.–M. </a:t>
            </a:r>
            <a:r>
              <a:rPr lang="sl-SI" sz="1200" i="1" dirty="0">
                <a:latin typeface="+mj-lt"/>
                <a:ea typeface="Calibri" panose="020F0502020204030204" pitchFamily="34" charset="0"/>
                <a:cs typeface="Times New Roman" panose="02020603050405020304" pitchFamily="18" charset="0"/>
              </a:rPr>
              <a:t>Oskar in gospa v rožnatem</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Sewell</a:t>
            </a:r>
            <a:r>
              <a:rPr lang="sl-SI" sz="1200" dirty="0">
                <a:latin typeface="+mj-lt"/>
                <a:ea typeface="Calibri" panose="020F0502020204030204" pitchFamily="34" charset="0"/>
                <a:cs typeface="Times New Roman" panose="02020603050405020304" pitchFamily="18" charset="0"/>
              </a:rPr>
              <a:t>, A. </a:t>
            </a:r>
            <a:r>
              <a:rPr lang="sl-SI" sz="1200" i="1" dirty="0">
                <a:latin typeface="+mj-lt"/>
                <a:ea typeface="Calibri" panose="020F0502020204030204" pitchFamily="34" charset="0"/>
                <a:cs typeface="Times New Roman" panose="02020603050405020304" pitchFamily="18" charset="0"/>
              </a:rPr>
              <a:t>Črni </a:t>
            </a:r>
            <a:r>
              <a:rPr lang="sl-SI" sz="1200" i="1" dirty="0" smtClean="0">
                <a:latin typeface="+mj-lt"/>
                <a:ea typeface="Calibri" panose="020F0502020204030204" pitchFamily="34" charset="0"/>
                <a:cs typeface="Times New Roman" panose="02020603050405020304" pitchFamily="18" charset="0"/>
              </a:rPr>
              <a:t>lepotec</a:t>
            </a:r>
          </a:p>
          <a:p>
            <a:pPr>
              <a:lnSpc>
                <a:spcPct val="107000"/>
              </a:lnSpc>
              <a:spcAft>
                <a:spcPts val="800"/>
              </a:spcAft>
            </a:pPr>
            <a:endParaRPr lang="sl-SI" sz="1200" i="1"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smtClean="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smtClean="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smtClean="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smtClean="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dirty="0" smtClean="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dirty="0" smtClean="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dirty="0" smtClean="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smtClean="0">
                <a:latin typeface="+mj-lt"/>
                <a:ea typeface="Calibri" panose="020F0502020204030204" pitchFamily="34" charset="0"/>
                <a:cs typeface="Times New Roman" panose="02020603050405020304" pitchFamily="18" charset="0"/>
              </a:rPr>
              <a:t>Šinigoj</a:t>
            </a:r>
            <a:r>
              <a:rPr lang="sl-SI" sz="1200" dirty="0">
                <a:latin typeface="+mj-lt"/>
                <a:ea typeface="Calibri" panose="020F0502020204030204" pitchFamily="34" charset="0"/>
                <a:cs typeface="Times New Roman" panose="02020603050405020304" pitchFamily="18" charset="0"/>
              </a:rPr>
              <a:t>, D. </a:t>
            </a:r>
            <a:r>
              <a:rPr lang="sl-SI" sz="1200" i="1" dirty="0">
                <a:latin typeface="+mj-lt"/>
                <a:ea typeface="Calibri" panose="020F0502020204030204" pitchFamily="34" charset="0"/>
                <a:cs typeface="Times New Roman" panose="02020603050405020304" pitchFamily="18" charset="0"/>
              </a:rPr>
              <a:t>Iskanje Eve</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smtClean="0">
                <a:latin typeface="+mj-lt"/>
                <a:ea typeface="Calibri" panose="020F0502020204030204" pitchFamily="34" charset="0"/>
                <a:cs typeface="Times New Roman" panose="02020603050405020304" pitchFamily="18" charset="0"/>
              </a:rPr>
              <a:t>Pratchet</a:t>
            </a:r>
            <a:r>
              <a:rPr lang="sl-SI" sz="1200" dirty="0" smtClean="0">
                <a:latin typeface="+mj-lt"/>
                <a:ea typeface="Calibri" panose="020F0502020204030204" pitchFamily="34" charset="0"/>
                <a:cs typeface="Times New Roman" panose="02020603050405020304" pitchFamily="18" charset="0"/>
              </a:rPr>
              <a:t>, T. </a:t>
            </a:r>
            <a:r>
              <a:rPr lang="sl-SI" sz="1200" i="1" dirty="0" smtClean="0">
                <a:latin typeface="+mj-lt"/>
                <a:ea typeface="Calibri" panose="020F0502020204030204" pitchFamily="34" charset="0"/>
                <a:cs typeface="Times New Roman" panose="02020603050405020304" pitchFamily="18" charset="0"/>
              </a:rPr>
              <a:t>Miceni svobodni možje</a:t>
            </a:r>
          </a:p>
          <a:p>
            <a:pPr>
              <a:lnSpc>
                <a:spcPct val="107000"/>
              </a:lnSpc>
              <a:spcAft>
                <a:spcPts val="800"/>
              </a:spcAft>
            </a:pPr>
            <a:r>
              <a:rPr lang="sl-SI" sz="1200" dirty="0" smtClean="0">
                <a:latin typeface="+mj-lt"/>
                <a:ea typeface="Calibri" panose="020F0502020204030204" pitchFamily="34" charset="0"/>
                <a:cs typeface="Times New Roman" panose="02020603050405020304" pitchFamily="18" charset="0"/>
              </a:rPr>
              <a:t>Semenič, S. </a:t>
            </a:r>
            <a:r>
              <a:rPr lang="sl-SI" sz="1200" i="1" dirty="0" smtClean="0">
                <a:latin typeface="+mj-lt"/>
                <a:ea typeface="Calibri" panose="020F0502020204030204" pitchFamily="34" charset="0"/>
                <a:cs typeface="Times New Roman" panose="02020603050405020304" pitchFamily="18" charset="0"/>
              </a:rPr>
              <a:t>Skrivno društvo KRVZ</a:t>
            </a:r>
          </a:p>
          <a:p>
            <a:pPr>
              <a:lnSpc>
                <a:spcPct val="107000"/>
              </a:lnSpc>
              <a:spcAft>
                <a:spcPts val="800"/>
              </a:spcAft>
            </a:pPr>
            <a:r>
              <a:rPr lang="sl-SI" sz="1200" dirty="0" smtClean="0">
                <a:latin typeface="+mj-lt"/>
                <a:ea typeface="Calibri" panose="020F0502020204030204" pitchFamily="34" charset="0"/>
                <a:cs typeface="Times New Roman" panose="02020603050405020304" pitchFamily="18" charset="0"/>
              </a:rPr>
              <a:t>Kenda, J. J. </a:t>
            </a:r>
            <a:r>
              <a:rPr lang="sl-SI" sz="1200" i="1" dirty="0" smtClean="0">
                <a:latin typeface="+mj-lt"/>
                <a:ea typeface="Calibri" panose="020F0502020204030204" pitchFamily="34" charset="0"/>
                <a:cs typeface="Times New Roman" panose="02020603050405020304" pitchFamily="18" charset="0"/>
              </a:rPr>
              <a:t>Transverzala</a:t>
            </a:r>
          </a:p>
          <a:p>
            <a:pPr>
              <a:lnSpc>
                <a:spcPct val="107000"/>
              </a:lnSpc>
              <a:spcAft>
                <a:spcPts val="800"/>
              </a:spcAft>
            </a:pPr>
            <a:r>
              <a:rPr lang="sl-SI" sz="1200" dirty="0" smtClean="0">
                <a:latin typeface="+mj-lt"/>
                <a:ea typeface="Calibri" panose="020F0502020204030204" pitchFamily="34" charset="0"/>
                <a:cs typeface="Times New Roman" panose="02020603050405020304" pitchFamily="18" charset="0"/>
              </a:rPr>
              <a:t>Čakš, L. </a:t>
            </a:r>
            <a:r>
              <a:rPr lang="sl-SI" sz="1200" i="1" dirty="0" smtClean="0">
                <a:latin typeface="+mj-lt"/>
                <a:ea typeface="Calibri" panose="020F0502020204030204" pitchFamily="34" charset="0"/>
                <a:cs typeface="Times New Roman" panose="02020603050405020304" pitchFamily="18" charset="0"/>
              </a:rPr>
              <a:t>Potem pa svizci zavijejo …</a:t>
            </a:r>
          </a:p>
          <a:p>
            <a:pPr>
              <a:lnSpc>
                <a:spcPct val="107000"/>
              </a:lnSpc>
              <a:spcAft>
                <a:spcPts val="800"/>
              </a:spcAft>
            </a:pPr>
            <a:r>
              <a:rPr lang="sl-SI" sz="1200" dirty="0" err="1" smtClean="0">
                <a:latin typeface="+mj-lt"/>
                <a:ea typeface="Calibri" panose="020F0502020204030204" pitchFamily="34" charset="0"/>
                <a:cs typeface="Times New Roman" panose="02020603050405020304" pitchFamily="18" charset="0"/>
              </a:rPr>
              <a:t>Mansour</a:t>
            </a:r>
            <a:r>
              <a:rPr lang="sl-SI" sz="1200" dirty="0" smtClean="0">
                <a:latin typeface="+mj-lt"/>
                <a:ea typeface="Calibri" panose="020F0502020204030204" pitchFamily="34" charset="0"/>
                <a:cs typeface="Times New Roman" panose="02020603050405020304" pitchFamily="18" charset="0"/>
              </a:rPr>
              <a:t>, H. </a:t>
            </a:r>
            <a:r>
              <a:rPr lang="sl-SI" sz="1200" i="1" dirty="0" smtClean="0">
                <a:latin typeface="+mj-lt"/>
                <a:ea typeface="Calibri" panose="020F0502020204030204" pitchFamily="34" charset="0"/>
                <a:cs typeface="Times New Roman" panose="02020603050405020304" pitchFamily="18" charset="0"/>
              </a:rPr>
              <a:t>Zeleno kolo</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 </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u="sng" dirty="0">
                <a:latin typeface="+mj-lt"/>
                <a:ea typeface="Calibri" panose="020F0502020204030204" pitchFamily="34" charset="0"/>
                <a:cs typeface="Times New Roman" panose="02020603050405020304" pitchFamily="18" charset="0"/>
              </a:rPr>
              <a:t>POEZIJA</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Pavček, T. </a:t>
            </a:r>
            <a:r>
              <a:rPr lang="sl-SI" sz="1200" i="1" dirty="0" err="1">
                <a:latin typeface="+mj-lt"/>
                <a:ea typeface="Calibri" panose="020F0502020204030204" pitchFamily="34" charset="0"/>
                <a:cs typeface="Times New Roman" panose="02020603050405020304" pitchFamily="18" charset="0"/>
              </a:rPr>
              <a:t>Majhnice</a:t>
            </a:r>
            <a:r>
              <a:rPr lang="sl-SI" sz="1200" i="1" dirty="0">
                <a:latin typeface="+mj-lt"/>
                <a:ea typeface="Calibri" panose="020F0502020204030204" pitchFamily="34" charset="0"/>
                <a:cs typeface="Times New Roman" panose="02020603050405020304" pitchFamily="18" charset="0"/>
              </a:rPr>
              <a:t> in majnice/Majnice/Majhen dober dan/Deček gre za soncem</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Fritz, E. </a:t>
            </a:r>
            <a:r>
              <a:rPr lang="sl-SI" sz="1200" i="1" dirty="0">
                <a:latin typeface="+mj-lt"/>
                <a:ea typeface="Calibri" panose="020F0502020204030204" pitchFamily="34" charset="0"/>
                <a:cs typeface="Times New Roman" panose="02020603050405020304" pitchFamily="18" charset="0"/>
              </a:rPr>
              <a:t>Vrane</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Grafenauer, N. </a:t>
            </a:r>
            <a:r>
              <a:rPr lang="sl-SI" sz="1200" i="1" dirty="0">
                <a:latin typeface="+mj-lt"/>
                <a:ea typeface="Calibri" panose="020F0502020204030204" pitchFamily="34" charset="0"/>
                <a:cs typeface="Times New Roman" panose="02020603050405020304" pitchFamily="18" charset="0"/>
              </a:rPr>
              <a:t>Skrivnosti</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Minatti, I. </a:t>
            </a:r>
            <a:r>
              <a:rPr lang="sl-SI" sz="1200" i="1" dirty="0">
                <a:latin typeface="+mj-lt"/>
                <a:ea typeface="Calibri" panose="020F0502020204030204" pitchFamily="34" charset="0"/>
                <a:cs typeface="Times New Roman" panose="02020603050405020304" pitchFamily="18" charset="0"/>
              </a:rPr>
              <a:t>Nekoga moraš imeti rad</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Menart, J.</a:t>
            </a:r>
            <a:r>
              <a:rPr lang="sl-SI" sz="1200" i="1" dirty="0">
                <a:latin typeface="+mj-lt"/>
                <a:ea typeface="Calibri" panose="020F0502020204030204" pitchFamily="34" charset="0"/>
                <a:cs typeface="Times New Roman" panose="02020603050405020304" pitchFamily="18" charset="0"/>
              </a:rPr>
              <a:t> Stihi mojih dni</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i="1" dirty="0">
                <a:latin typeface="+mj-lt"/>
                <a:ea typeface="Calibri" panose="020F0502020204030204" pitchFamily="34" charset="0"/>
                <a:cs typeface="Times New Roman" panose="02020603050405020304" pitchFamily="18" charset="0"/>
              </a:rPr>
              <a:t>Vsaka ljubezen je pesem</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i="1" dirty="0">
                <a:latin typeface="+mj-lt"/>
                <a:ea typeface="Calibri" panose="020F0502020204030204" pitchFamily="34" charset="0"/>
                <a:cs typeface="Times New Roman" panose="02020603050405020304" pitchFamily="18" charset="0"/>
              </a:rPr>
              <a:t>Pesmi dolenjske dežele</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100" dirty="0">
                <a:latin typeface="Calibri" panose="020F0502020204030204" pitchFamily="34" charset="0"/>
                <a:ea typeface="Calibri" panose="020F0502020204030204" pitchFamily="34" charset="0"/>
                <a:cs typeface="Times New Roman" panose="02020603050405020304" pitchFamily="18" charset="0"/>
              </a:rPr>
              <a:t> </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113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4672383" y="152400"/>
            <a:ext cx="7008574" cy="6553199"/>
          </a:xfrm>
        </p:spPr>
        <p:txBody>
          <a:bodyPr rtlCol="0">
            <a:normAutofit/>
          </a:bodyPr>
          <a:lstStyle/>
          <a:p>
            <a:r>
              <a:rPr lang="sl-SI" sz="1400" dirty="0"/>
              <a:t/>
            </a:r>
            <a:br>
              <a:rPr lang="sl-SI" sz="1400" dirty="0"/>
            </a:br>
            <a:endParaRPr lang="sl-SI" sz="1400" dirty="0"/>
          </a:p>
        </p:txBody>
      </p:sp>
      <p:sp>
        <p:nvSpPr>
          <p:cNvPr id="3" name="Pravokotnik 2"/>
          <p:cNvSpPr/>
          <p:nvPr/>
        </p:nvSpPr>
        <p:spPr>
          <a:xfrm>
            <a:off x="3960812" y="150962"/>
            <a:ext cx="7467600" cy="9863726"/>
          </a:xfrm>
          <a:prstGeom prst="rect">
            <a:avLst/>
          </a:prstGeom>
        </p:spPr>
        <p:txBody>
          <a:bodyPr wrap="square" numCol="2">
            <a:spAutoFit/>
          </a:bodyPr>
          <a:lstStyle/>
          <a:p>
            <a:pPr algn="ctr">
              <a:lnSpc>
                <a:spcPct val="107000"/>
              </a:lnSpc>
              <a:spcAft>
                <a:spcPts val="800"/>
              </a:spcAft>
            </a:pPr>
            <a:r>
              <a:rPr lang="sl-SI" sz="1200" b="1" dirty="0">
                <a:latin typeface="+mj-lt"/>
                <a:ea typeface="Calibri" panose="020F0502020204030204" pitchFamily="34" charset="0"/>
                <a:cs typeface="Times New Roman" panose="02020603050405020304" pitchFamily="18" charset="0"/>
              </a:rPr>
              <a:t>PRIPOROČILNI SEZNAM ZA BRALNO ZNAČKO</a:t>
            </a:r>
            <a:endParaRPr lang="sl-SI" sz="1100" dirty="0">
              <a:latin typeface="+mj-lt"/>
              <a:ea typeface="Calibri" panose="020F0502020204030204" pitchFamily="34" charset="0"/>
              <a:cs typeface="Times New Roman" panose="02020603050405020304" pitchFamily="18" charset="0"/>
            </a:endParaRPr>
          </a:p>
          <a:p>
            <a:pPr algn="ctr">
              <a:lnSpc>
                <a:spcPct val="107000"/>
              </a:lnSpc>
              <a:spcAft>
                <a:spcPts val="800"/>
              </a:spcAft>
            </a:pPr>
            <a:r>
              <a:rPr lang="sl-SI" sz="1200" b="1" dirty="0">
                <a:latin typeface="+mj-lt"/>
                <a:ea typeface="Calibri" panose="020F0502020204030204" pitchFamily="34" charset="0"/>
                <a:cs typeface="Times New Roman" panose="02020603050405020304" pitchFamily="18" charset="0"/>
              </a:rPr>
              <a:t>8. RAZRED</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u="sng" dirty="0">
                <a:latin typeface="+mj-lt"/>
                <a:ea typeface="Calibri" panose="020F0502020204030204" pitchFamily="34" charset="0"/>
                <a:cs typeface="Times New Roman" panose="02020603050405020304" pitchFamily="18" charset="0"/>
              </a:rPr>
              <a:t>Proza</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Appel</a:t>
            </a:r>
            <a:r>
              <a:rPr lang="sl-SI" sz="1200" dirty="0">
                <a:latin typeface="+mj-lt"/>
                <a:ea typeface="Calibri" panose="020F0502020204030204" pitchFamily="34" charset="0"/>
                <a:cs typeface="Times New Roman" panose="02020603050405020304" pitchFamily="18" charset="0"/>
              </a:rPr>
              <a:t>, F. </a:t>
            </a:r>
            <a:r>
              <a:rPr lang="sl-SI" sz="1200" i="1" dirty="0">
                <a:latin typeface="+mj-lt"/>
                <a:ea typeface="Calibri" panose="020F0502020204030204" pitchFamily="34" charset="0"/>
                <a:cs typeface="Times New Roman" panose="02020603050405020304" pitchFamily="18" charset="0"/>
              </a:rPr>
              <a:t>Napoleonov dvojnik</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Beckett, B. </a:t>
            </a:r>
            <a:r>
              <a:rPr lang="sl-SI" sz="1200" i="1" dirty="0">
                <a:latin typeface="+mj-lt"/>
                <a:ea typeface="Calibri" panose="020F0502020204030204" pitchFamily="34" charset="0"/>
                <a:cs typeface="Times New Roman" panose="02020603050405020304" pitchFamily="18" charset="0"/>
              </a:rPr>
              <a:t>Geneza</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Bennet</a:t>
            </a:r>
            <a:r>
              <a:rPr lang="sl-SI" sz="1200" dirty="0">
                <a:latin typeface="+mj-lt"/>
                <a:ea typeface="Calibri" panose="020F0502020204030204" pitchFamily="34" charset="0"/>
                <a:cs typeface="Times New Roman" panose="02020603050405020304" pitchFamily="18" charset="0"/>
              </a:rPr>
              <a:t>, S. </a:t>
            </a:r>
            <a:r>
              <a:rPr lang="sl-SI" sz="1200" i="1" dirty="0">
                <a:latin typeface="+mj-lt"/>
                <a:ea typeface="Calibri" panose="020F0502020204030204" pitchFamily="34" charset="0"/>
                <a:cs typeface="Times New Roman" panose="02020603050405020304" pitchFamily="18" charset="0"/>
              </a:rPr>
              <a:t>Nitke</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Bollinger</a:t>
            </a:r>
            <a:r>
              <a:rPr lang="sl-SI" sz="1200" dirty="0">
                <a:latin typeface="+mj-lt"/>
                <a:ea typeface="Calibri" panose="020F0502020204030204" pitchFamily="34" charset="0"/>
                <a:cs typeface="Times New Roman" panose="02020603050405020304" pitchFamily="18" charset="0"/>
              </a:rPr>
              <a:t>, E. </a:t>
            </a:r>
            <a:r>
              <a:rPr lang="sl-SI" sz="1200" i="1" dirty="0">
                <a:latin typeface="+mj-lt"/>
                <a:ea typeface="Calibri" panose="020F0502020204030204" pitchFamily="34" charset="0"/>
                <a:cs typeface="Times New Roman" panose="02020603050405020304" pitchFamily="18" charset="0"/>
              </a:rPr>
              <a:t>Obračun na ledeniku</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Bodnarski</a:t>
            </a:r>
            <a:r>
              <a:rPr lang="sl-SI" sz="1200" dirty="0">
                <a:latin typeface="+mj-lt"/>
                <a:ea typeface="Calibri" panose="020F0502020204030204" pitchFamily="34" charset="0"/>
                <a:cs typeface="Times New Roman" panose="02020603050405020304" pitchFamily="18" charset="0"/>
              </a:rPr>
              <a:t>, P. </a:t>
            </a:r>
            <a:r>
              <a:rPr lang="sl-SI" sz="1200" i="1" dirty="0">
                <a:latin typeface="+mj-lt"/>
                <a:ea typeface="Calibri" panose="020F0502020204030204" pitchFamily="34" charset="0"/>
                <a:cs typeface="Times New Roman" panose="02020603050405020304" pitchFamily="18" charset="0"/>
              </a:rPr>
              <a:t>Modrikasti sneg</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Boyne</a:t>
            </a:r>
            <a:r>
              <a:rPr lang="sl-SI" sz="1200" dirty="0">
                <a:latin typeface="+mj-lt"/>
                <a:ea typeface="Calibri" panose="020F0502020204030204" pitchFamily="34" charset="0"/>
                <a:cs typeface="Times New Roman" panose="02020603050405020304" pitchFamily="18" charset="0"/>
              </a:rPr>
              <a:t>, J. </a:t>
            </a:r>
            <a:r>
              <a:rPr lang="sl-SI" sz="1200" i="1" dirty="0">
                <a:latin typeface="+mj-lt"/>
                <a:ea typeface="Calibri" panose="020F0502020204030204" pitchFamily="34" charset="0"/>
                <a:cs typeface="Times New Roman" panose="02020603050405020304" pitchFamily="18" charset="0"/>
              </a:rPr>
              <a:t>Deček v črtasti pižami</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Carmi</a:t>
            </a:r>
            <a:r>
              <a:rPr lang="sl-SI" sz="1200" dirty="0">
                <a:latin typeface="+mj-lt"/>
                <a:ea typeface="Calibri" panose="020F0502020204030204" pitchFamily="34" charset="0"/>
                <a:cs typeface="Times New Roman" panose="02020603050405020304" pitchFamily="18" charset="0"/>
              </a:rPr>
              <a:t>, D. </a:t>
            </a:r>
            <a:r>
              <a:rPr lang="sl-SI" sz="1200" i="1" dirty="0">
                <a:latin typeface="+mj-lt"/>
                <a:ea typeface="Calibri" panose="020F0502020204030204" pitchFamily="34" charset="0"/>
                <a:cs typeface="Times New Roman" panose="02020603050405020304" pitchFamily="18" charset="0"/>
              </a:rPr>
              <a:t>Samir in Jonatan</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Cole, B.</a:t>
            </a:r>
            <a:r>
              <a:rPr lang="sl-SI" sz="1200" i="1" dirty="0">
                <a:latin typeface="+mj-lt"/>
                <a:ea typeface="Calibri" panose="020F0502020204030204" pitchFamily="34" charset="0"/>
                <a:cs typeface="Times New Roman" panose="02020603050405020304" pitchFamily="18" charset="0"/>
              </a:rPr>
              <a:t> Grešna kozla</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Dowd</a:t>
            </a:r>
            <a:r>
              <a:rPr lang="sl-SI" sz="1200" dirty="0">
                <a:latin typeface="+mj-lt"/>
                <a:ea typeface="Calibri" panose="020F0502020204030204" pitchFamily="34" charset="0"/>
                <a:cs typeface="Times New Roman" panose="02020603050405020304" pitchFamily="18" charset="0"/>
              </a:rPr>
              <a:t>, S. </a:t>
            </a:r>
            <a:r>
              <a:rPr lang="sl-SI" sz="1200" i="1" dirty="0">
                <a:latin typeface="+mj-lt"/>
                <a:ea typeface="Calibri" panose="020F0502020204030204" pitchFamily="34" charset="0"/>
                <a:cs typeface="Times New Roman" panose="02020603050405020304" pitchFamily="18" charset="0"/>
              </a:rPr>
              <a:t>Barjanski otrok</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Finžgar, F.</a:t>
            </a:r>
            <a:r>
              <a:rPr lang="sl-SI" sz="1200" i="1" dirty="0">
                <a:latin typeface="+mj-lt"/>
                <a:ea typeface="Calibri" panose="020F0502020204030204" pitchFamily="34" charset="0"/>
                <a:cs typeface="Times New Roman" panose="02020603050405020304" pitchFamily="18" charset="0"/>
              </a:rPr>
              <a:t> Pod svobodnim soncem</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Frey</a:t>
            </a:r>
            <a:r>
              <a:rPr lang="sl-SI" sz="1200" dirty="0">
                <a:latin typeface="+mj-lt"/>
                <a:ea typeface="Calibri" panose="020F0502020204030204" pitchFamily="34" charset="0"/>
                <a:cs typeface="Times New Roman" panose="02020603050405020304" pitchFamily="18" charset="0"/>
              </a:rPr>
              <a:t>, J. </a:t>
            </a:r>
            <a:r>
              <a:rPr lang="sl-SI" sz="1200" i="1" dirty="0">
                <a:latin typeface="+mj-lt"/>
                <a:ea typeface="Calibri" panose="020F0502020204030204" pitchFamily="34" charset="0"/>
                <a:cs typeface="Times New Roman" panose="02020603050405020304" pitchFamily="18" charset="0"/>
              </a:rPr>
              <a:t>Velike zelene oči</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Kodrič Filipčič, N. </a:t>
            </a:r>
            <a:r>
              <a:rPr lang="sl-SI" sz="1200" i="1" dirty="0">
                <a:latin typeface="+mj-lt"/>
                <a:ea typeface="Calibri" panose="020F0502020204030204" pitchFamily="34" charset="0"/>
                <a:cs typeface="Times New Roman" panose="02020603050405020304" pitchFamily="18" charset="0"/>
              </a:rPr>
              <a:t>Solze so za </a:t>
            </a:r>
            <a:r>
              <a:rPr lang="sl-SI" sz="1200" i="1" dirty="0" err="1">
                <a:latin typeface="+mj-lt"/>
                <a:ea typeface="Calibri" panose="020F0502020204030204" pitchFamily="34" charset="0"/>
                <a:cs typeface="Times New Roman" panose="02020603050405020304" pitchFamily="18" charset="0"/>
              </a:rPr>
              <a:t>luzerje</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Konc </a:t>
            </a:r>
            <a:r>
              <a:rPr lang="sl-SI" sz="1200" dirty="0" err="1">
                <a:latin typeface="+mj-lt"/>
                <a:ea typeface="Calibri" panose="020F0502020204030204" pitchFamily="34" charset="0"/>
                <a:cs typeface="Times New Roman" panose="02020603050405020304" pitchFamily="18" charset="0"/>
              </a:rPr>
              <a:t>Lorenzutti</a:t>
            </a:r>
            <a:r>
              <a:rPr lang="sl-SI" sz="1200" dirty="0">
                <a:latin typeface="+mj-lt"/>
                <a:ea typeface="Calibri" panose="020F0502020204030204" pitchFamily="34" charset="0"/>
                <a:cs typeface="Times New Roman" panose="02020603050405020304" pitchFamily="18" charset="0"/>
              </a:rPr>
              <a:t>, N.</a:t>
            </a:r>
            <a:r>
              <a:rPr lang="sl-SI" sz="1200" i="1" dirty="0">
                <a:latin typeface="+mj-lt"/>
                <a:ea typeface="Calibri" panose="020F0502020204030204" pitchFamily="34" charset="0"/>
                <a:cs typeface="Times New Roman" panose="02020603050405020304" pitchFamily="18" charset="0"/>
              </a:rPr>
              <a:t> Avtobus ob treh</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Karlovšek</a:t>
            </a:r>
            <a:r>
              <a:rPr lang="sl-SI" sz="1200" dirty="0">
                <a:latin typeface="+mj-lt"/>
                <a:ea typeface="Calibri" panose="020F0502020204030204" pitchFamily="34" charset="0"/>
                <a:cs typeface="Times New Roman" panose="02020603050405020304" pitchFamily="18" charset="0"/>
              </a:rPr>
              <a:t>, I. </a:t>
            </a:r>
            <a:r>
              <a:rPr lang="sl-SI" sz="1200" i="1" dirty="0">
                <a:latin typeface="+mj-lt"/>
                <a:ea typeface="Calibri" panose="020F0502020204030204" pitchFamily="34" charset="0"/>
                <a:cs typeface="Times New Roman" panose="02020603050405020304" pitchFamily="18" charset="0"/>
              </a:rPr>
              <a:t>Matej/Teci!</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Geda</a:t>
            </a:r>
            <a:r>
              <a:rPr lang="sl-SI" sz="1200" dirty="0">
                <a:latin typeface="+mj-lt"/>
                <a:ea typeface="Calibri" panose="020F0502020204030204" pitchFamily="34" charset="0"/>
                <a:cs typeface="Times New Roman" panose="02020603050405020304" pitchFamily="18" charset="0"/>
              </a:rPr>
              <a:t>, F.</a:t>
            </a:r>
            <a:r>
              <a:rPr lang="sl-SI" sz="1200" i="1" dirty="0">
                <a:latin typeface="+mj-lt"/>
                <a:ea typeface="Calibri" panose="020F0502020204030204" pitchFamily="34" charset="0"/>
                <a:cs typeface="Times New Roman" panose="02020603050405020304" pitchFamily="18" charset="0"/>
              </a:rPr>
              <a:t> V morju so krokodili</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Jonsberg</a:t>
            </a:r>
            <a:r>
              <a:rPr lang="sl-SI" sz="1200" dirty="0">
                <a:latin typeface="+mj-lt"/>
                <a:ea typeface="Calibri" panose="020F0502020204030204" pitchFamily="34" charset="0"/>
                <a:cs typeface="Times New Roman" panose="02020603050405020304" pitchFamily="18" charset="0"/>
              </a:rPr>
              <a:t>, B. </a:t>
            </a:r>
            <a:r>
              <a:rPr lang="sl-SI" sz="1200" i="1" dirty="0">
                <a:latin typeface="+mj-lt"/>
                <a:ea typeface="Calibri" panose="020F0502020204030204" pitchFamily="34" charset="0"/>
                <a:cs typeface="Times New Roman" panose="02020603050405020304" pitchFamily="18" charset="0"/>
              </a:rPr>
              <a:t>Moje življenje kot abeceda</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Huizing</a:t>
            </a:r>
            <a:r>
              <a:rPr lang="sl-SI" sz="1200" dirty="0">
                <a:latin typeface="+mj-lt"/>
                <a:ea typeface="Calibri" panose="020F0502020204030204" pitchFamily="34" charset="0"/>
                <a:cs typeface="Times New Roman" panose="02020603050405020304" pitchFamily="18" charset="0"/>
              </a:rPr>
              <a:t>, A. </a:t>
            </a:r>
            <a:r>
              <a:rPr lang="sl-SI" sz="1200" i="1" dirty="0">
                <a:latin typeface="+mj-lt"/>
                <a:ea typeface="Calibri" panose="020F0502020204030204" pitchFamily="34" charset="0"/>
                <a:cs typeface="Times New Roman" panose="02020603050405020304" pitchFamily="18" charset="0"/>
              </a:rPr>
              <a:t>Kako sem po nesreči napisala </a:t>
            </a:r>
            <a:r>
              <a:rPr lang="sl-SI" sz="1200" i="1" dirty="0" smtClean="0">
                <a:latin typeface="+mj-lt"/>
                <a:ea typeface="Calibri" panose="020F0502020204030204" pitchFamily="34" charset="0"/>
                <a:cs typeface="Times New Roman" panose="02020603050405020304" pitchFamily="18" charset="0"/>
              </a:rPr>
              <a:t>knjigo</a:t>
            </a:r>
          </a:p>
          <a:p>
            <a:pPr>
              <a:lnSpc>
                <a:spcPct val="107000"/>
              </a:lnSpc>
              <a:spcAft>
                <a:spcPts val="800"/>
              </a:spcAft>
            </a:pPr>
            <a:endParaRPr lang="sl-SI" sz="1200" i="1"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smtClean="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smtClean="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smtClean="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smtClean="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smtClean="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smtClean="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i="1" dirty="0" smtClean="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sl-SI" sz="1200" dirty="0" smtClean="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smtClean="0">
                <a:latin typeface="+mj-lt"/>
                <a:ea typeface="Calibri" panose="020F0502020204030204" pitchFamily="34" charset="0"/>
                <a:cs typeface="Times New Roman" panose="02020603050405020304" pitchFamily="18" charset="0"/>
              </a:rPr>
              <a:t>Piwkowska</a:t>
            </a:r>
            <a:r>
              <a:rPr lang="sl-SI" sz="1200" dirty="0">
                <a:latin typeface="+mj-lt"/>
                <a:ea typeface="Calibri" panose="020F0502020204030204" pitchFamily="34" charset="0"/>
                <a:cs typeface="Times New Roman" panose="02020603050405020304" pitchFamily="18" charset="0"/>
              </a:rPr>
              <a:t>, A. </a:t>
            </a:r>
            <a:r>
              <a:rPr lang="sl-SI" sz="1200" i="1" dirty="0">
                <a:latin typeface="+mj-lt"/>
                <a:ea typeface="Calibri" panose="020F0502020204030204" pitchFamily="34" charset="0"/>
                <a:cs typeface="Times New Roman" panose="02020603050405020304" pitchFamily="18" charset="0"/>
              </a:rPr>
              <a:t>Frančiška</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smtClean="0">
                <a:latin typeface="+mj-lt"/>
                <a:ea typeface="Calibri" panose="020F0502020204030204" pitchFamily="34" charset="0"/>
                <a:cs typeface="Times New Roman" panose="02020603050405020304" pitchFamily="18" charset="0"/>
              </a:rPr>
              <a:t>Möderndorfer, V. </a:t>
            </a:r>
            <a:r>
              <a:rPr lang="sl-SI" sz="1200" i="1" dirty="0" smtClean="0">
                <a:latin typeface="+mj-lt"/>
                <a:ea typeface="Calibri" panose="020F0502020204030204" pitchFamily="34" charset="0"/>
                <a:cs typeface="Times New Roman" panose="02020603050405020304" pitchFamily="18" charset="0"/>
              </a:rPr>
              <a:t>Sončnica</a:t>
            </a:r>
            <a:endParaRPr lang="sl-SI" sz="1100" i="1"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err="1">
                <a:latin typeface="+mj-lt"/>
                <a:ea typeface="Calibri" panose="020F0502020204030204" pitchFamily="34" charset="0"/>
                <a:cs typeface="Times New Roman" panose="02020603050405020304" pitchFamily="18" charset="0"/>
              </a:rPr>
              <a:t>Sachar</a:t>
            </a:r>
            <a:r>
              <a:rPr lang="sl-SI" sz="1200" dirty="0">
                <a:latin typeface="+mj-lt"/>
                <a:ea typeface="Calibri" panose="020F0502020204030204" pitchFamily="34" charset="0"/>
                <a:cs typeface="Times New Roman" panose="02020603050405020304" pitchFamily="18" charset="0"/>
              </a:rPr>
              <a:t>, L.</a:t>
            </a:r>
            <a:r>
              <a:rPr lang="sl-SI" sz="1200" i="1" dirty="0">
                <a:latin typeface="+mj-lt"/>
                <a:ea typeface="Calibri" panose="020F0502020204030204" pitchFamily="34" charset="0"/>
                <a:cs typeface="Times New Roman" panose="02020603050405020304" pitchFamily="18" charset="0"/>
              </a:rPr>
              <a:t> Zeleno jezero</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Sivec, I. </a:t>
            </a:r>
            <a:r>
              <a:rPr lang="sl-SI" sz="1200" i="1" dirty="0">
                <a:latin typeface="+mj-lt"/>
                <a:ea typeface="Calibri" panose="020F0502020204030204" pitchFamily="34" charset="0"/>
                <a:cs typeface="Times New Roman" panose="02020603050405020304" pitchFamily="18" charset="0"/>
              </a:rPr>
              <a:t>Zadnji </a:t>
            </a:r>
            <a:r>
              <a:rPr lang="sl-SI" sz="1200" i="1" dirty="0" err="1">
                <a:latin typeface="+mj-lt"/>
                <a:ea typeface="Calibri" panose="020F0502020204030204" pitchFamily="34" charset="0"/>
                <a:cs typeface="Times New Roman" panose="02020603050405020304" pitchFamily="18" charset="0"/>
              </a:rPr>
              <a:t>mega</a:t>
            </a:r>
            <a:r>
              <a:rPr lang="sl-SI" sz="1200" i="1" dirty="0">
                <a:latin typeface="+mj-lt"/>
                <a:ea typeface="Calibri" panose="020F0502020204030204" pitchFamily="34" charset="0"/>
                <a:cs typeface="Times New Roman" panose="02020603050405020304" pitchFamily="18" charset="0"/>
              </a:rPr>
              <a:t> </a:t>
            </a:r>
            <a:r>
              <a:rPr lang="sl-SI" sz="1200" i="1" dirty="0" smtClean="0">
                <a:latin typeface="+mj-lt"/>
                <a:ea typeface="Calibri" panose="020F0502020204030204" pitchFamily="34" charset="0"/>
                <a:cs typeface="Times New Roman" panose="02020603050405020304" pitchFamily="18" charset="0"/>
              </a:rPr>
              <a:t>žur</a:t>
            </a:r>
          </a:p>
          <a:p>
            <a:pPr>
              <a:lnSpc>
                <a:spcPct val="107000"/>
              </a:lnSpc>
              <a:spcAft>
                <a:spcPts val="800"/>
              </a:spcAft>
            </a:pPr>
            <a:r>
              <a:rPr lang="sl-SI" sz="1200" dirty="0" err="1" smtClean="0">
                <a:latin typeface="+mj-lt"/>
                <a:ea typeface="Calibri" panose="020F0502020204030204" pitchFamily="34" charset="0"/>
                <a:cs typeface="Times New Roman" panose="02020603050405020304" pitchFamily="18" charset="0"/>
              </a:rPr>
              <a:t>Crossan</a:t>
            </a:r>
            <a:r>
              <a:rPr lang="sl-SI" sz="1200" dirty="0" smtClean="0">
                <a:latin typeface="+mj-lt"/>
                <a:ea typeface="Calibri" panose="020F0502020204030204" pitchFamily="34" charset="0"/>
                <a:cs typeface="Times New Roman" panose="02020603050405020304" pitchFamily="18" charset="0"/>
              </a:rPr>
              <a:t>, S. </a:t>
            </a:r>
            <a:r>
              <a:rPr lang="sl-SI" sz="1200" i="1" dirty="0" smtClean="0">
                <a:latin typeface="+mj-lt"/>
                <a:ea typeface="Calibri" panose="020F0502020204030204" pitchFamily="34" charset="0"/>
                <a:cs typeface="Times New Roman" panose="02020603050405020304" pitchFamily="18" charset="0"/>
              </a:rPr>
              <a:t>Eno</a:t>
            </a:r>
          </a:p>
          <a:p>
            <a:pPr>
              <a:lnSpc>
                <a:spcPct val="107000"/>
              </a:lnSpc>
              <a:spcAft>
                <a:spcPts val="800"/>
              </a:spcAft>
            </a:pPr>
            <a:r>
              <a:rPr lang="sl-SI" sz="1200" dirty="0" err="1" smtClean="0">
                <a:latin typeface="+mj-lt"/>
                <a:ea typeface="Calibri" panose="020F0502020204030204" pitchFamily="34" charset="0"/>
                <a:cs typeface="Times New Roman" panose="02020603050405020304" pitchFamily="18" charset="0"/>
              </a:rPr>
              <a:t>Kollerud</a:t>
            </a:r>
            <a:r>
              <a:rPr lang="sl-SI" sz="1200" dirty="0" smtClean="0">
                <a:latin typeface="+mj-lt"/>
                <a:ea typeface="Calibri" panose="020F0502020204030204" pitchFamily="34" charset="0"/>
                <a:cs typeface="Times New Roman" panose="02020603050405020304" pitchFamily="18" charset="0"/>
              </a:rPr>
              <a:t>, A. </a:t>
            </a:r>
            <a:r>
              <a:rPr lang="sl-SI" sz="1200" i="1" dirty="0" smtClean="0">
                <a:latin typeface="+mj-lt"/>
                <a:ea typeface="Calibri" panose="020F0502020204030204" pitchFamily="34" charset="0"/>
                <a:cs typeface="Times New Roman" panose="02020603050405020304" pitchFamily="18" charset="0"/>
              </a:rPr>
              <a:t>Milijonček za prijaznost</a:t>
            </a:r>
          </a:p>
          <a:p>
            <a:pPr>
              <a:lnSpc>
                <a:spcPct val="107000"/>
              </a:lnSpc>
              <a:spcAft>
                <a:spcPts val="800"/>
              </a:spcAft>
            </a:pPr>
            <a:r>
              <a:rPr lang="sl-SI" sz="1200" dirty="0" smtClean="0">
                <a:latin typeface="+mj-lt"/>
                <a:ea typeface="Calibri" panose="020F0502020204030204" pitchFamily="34" charset="0"/>
                <a:cs typeface="Times New Roman" panose="02020603050405020304" pitchFamily="18" charset="0"/>
              </a:rPr>
              <a:t>Doyle, R. </a:t>
            </a:r>
            <a:r>
              <a:rPr lang="sl-SI" sz="1200" i="1" dirty="0" smtClean="0">
                <a:latin typeface="+mj-lt"/>
                <a:ea typeface="Calibri" panose="020F0502020204030204" pitchFamily="34" charset="0"/>
                <a:cs typeface="Times New Roman" panose="02020603050405020304" pitchFamily="18" charset="0"/>
              </a:rPr>
              <a:t>Divjina</a:t>
            </a:r>
          </a:p>
          <a:p>
            <a:pPr>
              <a:lnSpc>
                <a:spcPct val="107000"/>
              </a:lnSpc>
              <a:spcAft>
                <a:spcPts val="800"/>
              </a:spcAft>
            </a:pPr>
            <a:r>
              <a:rPr lang="sl-SI" sz="1200" dirty="0" err="1" smtClean="0">
                <a:latin typeface="+mj-lt"/>
                <a:ea typeface="Calibri" panose="020F0502020204030204" pitchFamily="34" charset="0"/>
                <a:cs typeface="Times New Roman" panose="02020603050405020304" pitchFamily="18" charset="0"/>
              </a:rPr>
              <a:t>Gavalda</a:t>
            </a:r>
            <a:r>
              <a:rPr lang="sl-SI" sz="1200" dirty="0" smtClean="0">
                <a:latin typeface="+mj-lt"/>
                <a:ea typeface="Calibri" panose="020F0502020204030204" pitchFamily="34" charset="0"/>
                <a:cs typeface="Times New Roman" panose="02020603050405020304" pitchFamily="18" charset="0"/>
              </a:rPr>
              <a:t>, A</a:t>
            </a:r>
            <a:r>
              <a:rPr lang="sl-SI" sz="1200" i="1" dirty="0" smtClean="0">
                <a:latin typeface="+mj-lt"/>
                <a:ea typeface="Calibri" panose="020F0502020204030204" pitchFamily="34" charset="0"/>
                <a:cs typeface="Times New Roman" panose="02020603050405020304" pitchFamily="18" charset="0"/>
              </a:rPr>
              <a:t>. 35 kil upanja</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 </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u="sng" dirty="0">
                <a:latin typeface="+mj-lt"/>
                <a:ea typeface="Calibri" panose="020F0502020204030204" pitchFamily="34" charset="0"/>
                <a:cs typeface="Times New Roman" panose="02020603050405020304" pitchFamily="18" charset="0"/>
              </a:rPr>
              <a:t>POEZIJA</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Grafenauer, N. </a:t>
            </a:r>
            <a:r>
              <a:rPr lang="sl-SI" sz="1200" i="1" dirty="0">
                <a:latin typeface="+mj-lt"/>
                <a:ea typeface="Calibri" panose="020F0502020204030204" pitchFamily="34" charset="0"/>
                <a:cs typeface="Times New Roman" panose="02020603050405020304" pitchFamily="18" charset="0"/>
              </a:rPr>
              <a:t>Skrivnosti</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Minatti, I. </a:t>
            </a:r>
            <a:r>
              <a:rPr lang="sl-SI" sz="1200" i="1" dirty="0">
                <a:latin typeface="+mj-lt"/>
                <a:ea typeface="Calibri" panose="020F0502020204030204" pitchFamily="34" charset="0"/>
                <a:cs typeface="Times New Roman" panose="02020603050405020304" pitchFamily="18" charset="0"/>
              </a:rPr>
              <a:t>Nekoga moraš imeti rad</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dirty="0">
                <a:latin typeface="+mj-lt"/>
                <a:ea typeface="Calibri" panose="020F0502020204030204" pitchFamily="34" charset="0"/>
                <a:cs typeface="Times New Roman" panose="02020603050405020304" pitchFamily="18" charset="0"/>
              </a:rPr>
              <a:t>Menart, J.</a:t>
            </a:r>
            <a:r>
              <a:rPr lang="sl-SI" sz="1200" i="1" dirty="0">
                <a:latin typeface="+mj-lt"/>
                <a:ea typeface="Calibri" panose="020F0502020204030204" pitchFamily="34" charset="0"/>
                <a:cs typeface="Times New Roman" panose="02020603050405020304" pitchFamily="18" charset="0"/>
              </a:rPr>
              <a:t> Stihi mojih dni</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i="1" dirty="0">
                <a:latin typeface="+mj-lt"/>
                <a:ea typeface="Calibri" panose="020F0502020204030204" pitchFamily="34" charset="0"/>
                <a:cs typeface="Times New Roman" panose="02020603050405020304" pitchFamily="18" charset="0"/>
              </a:rPr>
              <a:t>Vsaka ljubezen je pesem</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200" i="1" dirty="0">
                <a:latin typeface="+mj-lt"/>
                <a:ea typeface="Calibri" panose="020F0502020204030204" pitchFamily="34" charset="0"/>
                <a:cs typeface="Times New Roman" panose="02020603050405020304" pitchFamily="18" charset="0"/>
              </a:rPr>
              <a:t>Pesmi dolenjske dežele</a:t>
            </a:r>
            <a:endParaRPr lang="sl-SI" sz="1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sl-SI" sz="1100" dirty="0">
                <a:latin typeface="+mj-lt"/>
                <a:ea typeface="Calibri" panose="020F0502020204030204" pitchFamily="34" charset="0"/>
                <a:cs typeface="Times New Roman" panose="02020603050405020304" pitchFamily="18" charset="0"/>
              </a:rPr>
              <a:t> </a:t>
            </a:r>
          </a:p>
          <a:p>
            <a:pPr>
              <a:lnSpc>
                <a:spcPct val="107000"/>
              </a:lnSpc>
              <a:spcAft>
                <a:spcPts val="800"/>
              </a:spcAft>
            </a:pPr>
            <a:r>
              <a:rPr lang="sl-SI" sz="1100" dirty="0">
                <a:latin typeface="Calibri" panose="020F0502020204030204" pitchFamily="34" charset="0"/>
                <a:ea typeface="Calibri" panose="020F0502020204030204" pitchFamily="34" charset="0"/>
                <a:cs typeface="Times New Roman" panose="02020603050405020304" pitchFamily="18" charset="0"/>
              </a:rPr>
              <a:t> </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920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Knjige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PWP, seznami knjig za BZ" id="{1766B2B6-87BA-41F4-917E-890B56BB1062}" vid="{79E21514-287A-47C2-9BF0-CE91E3255FAB}"/>
    </a:ext>
  </a:extLst>
</a:theme>
</file>

<file path=ppt/theme/theme2.xml><?xml version="1.0" encoding="utf-8"?>
<a:theme xmlns:a="http://schemas.openxmlformats.org/drawingml/2006/main" name="Officeova tema">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ova tema">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F301D382-32B0-43EE-932C-28906AF37617}">
  <ds:schemaRefs>
    <ds:schemaRef ds:uri="http://schemas.microsoft.com/office/2006/documentManagement/types"/>
    <ds:schemaRef ds:uri="http://schemas.microsoft.com/office/2006/metadata/properties"/>
    <ds:schemaRef ds:uri="http://purl.org/dc/elements/1.1/"/>
    <ds:schemaRef ds:uri="4873beb7-5857-4685-be1f-d57550cc96cc"/>
    <ds:schemaRef ds:uri="http://schemas.openxmlformats.org/package/2006/metadata/core-properties"/>
    <ds:schemaRef ds:uri="http://www.w3.org/XML/1998/namespace"/>
    <ds:schemaRef ds:uri="http://purl.org/dc/term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PWP, seznami knjig za BZ</Template>
  <TotalTime>0</TotalTime>
  <Words>1491</Words>
  <Application>Microsoft Office PowerPoint</Application>
  <PresentationFormat>Po meri</PresentationFormat>
  <Paragraphs>355</Paragraphs>
  <Slides>10</Slides>
  <Notes>3</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10</vt:i4>
      </vt:variant>
    </vt:vector>
  </HeadingPairs>
  <TitlesOfParts>
    <vt:vector size="15" baseType="lpstr">
      <vt:lpstr>Arial</vt:lpstr>
      <vt:lpstr>Calibri</vt:lpstr>
      <vt:lpstr>Century Gothic</vt:lpstr>
      <vt:lpstr>Times New Roman</vt:lpstr>
      <vt:lpstr>Knjige 16x9</vt:lpstr>
      <vt:lpstr>Bralna značka</vt:lpstr>
      <vt:lpstr>  PRIPOROČILNI SEZNAM ZA BRALNO ZNAČKO 1. RAZRED  ZGODBICE IN PRAVLJICE  ANDERSEN, H. C. KRALJIČNA NA ZRNU GRAHA BARKLEN, J. ZBIRKA TRNOVO ROBIDOVJE DE BEER, H. ZGODBE O BELEM MEDVEDKU BIND, I. DOBRI ZLOBNI VOLK BUTTERWORTH, N. LOV NA ZAKLAD THAXTER, C. DOGODIVŠČINE MALE MIŠKE KOS, G. GRDAVŠI IN PRESENEČENJE LIERSCH, A. HIŠKA ZA VSE BREST, V. PRODAJAMO ZA GUMBE FRASER, L. DROBCENA GERTA HROCH, K. O GOSKICI, KI SE JE UČILA PETI  PREUSSLER, O. NERODNA AVGUŠTINA PFISTER, M. MAVRIČNA RIBICA/HOPEK SE UČI PLAVATI PRAVLJICA O VETRU BRIGHT, L. VEVERIČJI PREPIR PETIGNY, A. ZGODBE O KATJI SVETINA, P. MROŽEK, MROŽEK/KAKO JE GOSPOD FELIKS TEKMOVAL S KOLESOM KOKELJ, N. MALA PASTIRICA MAV HROVAT, N. OZIMNICA KOKALJ, T. ULIČNA SVETILKA    POEZIJA  LAINŠČEK, F. PESMI ZA MAJHNA ČEBLJALA LAINŠČEK, F. CICIBANIJA KOŠUTA, M. LESTEV IN SIRČEK POJTE, POJTE, DROBNE PTICE … ČERNEJEVA, A. HI, KONJIČEK PAVČEK, T. ČENČARIJA</vt:lpstr>
      <vt:lpstr> </vt:lpstr>
      <vt:lpstr>PRIPOROČILNI SEZNAM ZA BRALNO ZNAČKO 3. RAZRED  Proza Berner, R. S. Karelčkove zgodbe Bos, B. Družina Krtkovih Dean, J. Žablob je snedel Friedman, J. Bubelka in Črv Hrovat, U. Zuk – neverjetni izumitelj (zbirka) Koritnik, A. Rex, Matevžev kuža Kos, G. Grdavši Knister. Mala čarovnica Lili - zbirka Konc Lorenzutti, N. Tronci Mai, M. Zgodba o pogumu Meadows, D.: Mavrične vile – zbirka  Mestnik, I. Gorjanski škrati Mestnik, I. Zgodba o Zari Mestnik, I. Veselje v zajčjem hotelu Nöstlinger, C. Zgodbe o Francu – zbirka Koren, M. Mala pošast Mici Kovač, P. Zelišča male čarovnice Rozman Roza, A. Bober Bor Schubert, I. O medvedu, ki je valil gosja jajca    Schubert, I. Špelca in Bradač Trnovšek, T. Zaklad pisarja Bernarda Makarovič, S. Korenčkov palček Muck, D. zgodbe o Anici    POEZIJA  Štefan, A. Iščemo hišico Šali, S. V deveto deželo Pavček, T. Sonce in sončice Kovič, K. Zlata ladja Gorinšek, D. Škrba pobek</vt:lpstr>
      <vt:lpstr> </vt:lpstr>
      <vt:lpstr>   </vt:lpstr>
      <vt:lpstr>   </vt:lpstr>
      <vt:lpstr> </vt:lpstr>
      <vt:lpstr> </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2019-09-09T11:29:34Z</dcterms:created>
  <dcterms:modified xsi:type="dcterms:W3CDTF">2023-09-15T12:26:42Z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